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0" r:id="rId3"/>
    <p:sldId id="271" r:id="rId4"/>
    <p:sldId id="257" r:id="rId5"/>
    <p:sldId id="258" r:id="rId6"/>
    <p:sldId id="269" r:id="rId7"/>
    <p:sldId id="261" r:id="rId8"/>
    <p:sldId id="265" r:id="rId9"/>
    <p:sldId id="267" r:id="rId10"/>
    <p:sldId id="259" r:id="rId11"/>
    <p:sldId id="264" r:id="rId12"/>
    <p:sldId id="263" r:id="rId13"/>
    <p:sldId id="262" r:id="rId14"/>
    <p:sldId id="26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5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988" y="5715000"/>
            <a:ext cx="95091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77115" y="4087912"/>
            <a:ext cx="5517597" cy="1362075"/>
          </a:xfrm>
          <a:prstGeom prst="rect">
            <a:avLst/>
          </a:prstGeom>
        </p:spPr>
        <p:txBody>
          <a:bodyPr vert="horz" wrap="square" lIns="91436" tIns="45718" rIns="91436" bIns="45718" rtlCol="0" anchor="t" anchorCtr="0">
            <a:noAutofit/>
          </a:bodyPr>
          <a:lstStyle>
            <a:lvl1pPr algn="l">
              <a:defRPr lang="en-IN" sz="2700" b="1" kern="1200">
                <a:ln w="12700" cmpd="sng">
                  <a:noFill/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IN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8229600" cy="53469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000" b="1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857234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135731" indent="-135731">
              <a:spcBef>
                <a:spcPts val="0"/>
              </a:spcBef>
              <a:spcAft>
                <a:spcPts val="450"/>
              </a:spcAft>
              <a:buClr>
                <a:srgbClr val="FF6600"/>
              </a:buClr>
              <a:buFont typeface="Wingdings" pitchFamily="2" charset="2"/>
              <a:buChar char="§"/>
              <a:tabLst/>
              <a:defRPr sz="2400">
                <a:latin typeface="Arial" pitchFamily="34" charset="0"/>
                <a:cs typeface="Arial" pitchFamily="34" charset="0"/>
              </a:defRPr>
            </a:lvl1pPr>
            <a:lvl2pPr marL="271463" indent="-135731">
              <a:spcBef>
                <a:spcPts val="0"/>
              </a:spcBef>
              <a:spcAft>
                <a:spcPts val="450"/>
              </a:spcAft>
              <a:buClr>
                <a:srgbClr val="FF6600"/>
              </a:buClr>
              <a:buSzPct val="75000"/>
              <a:buFont typeface="Wingdings" pitchFamily="2" charset="2"/>
              <a:buChar char="Ø"/>
              <a:tabLst/>
              <a:defRPr sz="2000">
                <a:latin typeface="Arial" pitchFamily="34" charset="0"/>
                <a:cs typeface="Arial" pitchFamily="34" charset="0"/>
              </a:defRPr>
            </a:lvl2pPr>
            <a:lvl3pPr marL="407194" indent="-135731">
              <a:spcBef>
                <a:spcPts val="0"/>
              </a:spcBef>
              <a:spcAft>
                <a:spcPts val="450"/>
              </a:spcAft>
              <a:buClr>
                <a:srgbClr val="FF6600"/>
              </a:buClr>
              <a:defRPr sz="2000">
                <a:latin typeface="Arial" pitchFamily="34" charset="0"/>
                <a:cs typeface="Arial" pitchFamily="34" charset="0"/>
              </a:defRPr>
            </a:lvl3pPr>
            <a:lvl4pPr marL="535781" indent="-128588">
              <a:spcBef>
                <a:spcPts val="0"/>
              </a:spcBef>
              <a:spcAft>
                <a:spcPts val="450"/>
              </a:spcAft>
              <a:buClr>
                <a:srgbClr val="FF6600"/>
              </a:buClr>
              <a:defRPr sz="1600">
                <a:latin typeface="Arial" pitchFamily="34" charset="0"/>
                <a:cs typeface="Arial" pitchFamily="34" charset="0"/>
              </a:defRPr>
            </a:lvl4pPr>
            <a:lvl5pPr marL="671513" indent="-135731">
              <a:spcBef>
                <a:spcPts val="0"/>
              </a:spcBef>
              <a:spcAft>
                <a:spcPts val="450"/>
              </a:spcAft>
              <a:buClr>
                <a:srgbClr val="FF6600"/>
              </a:buCl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2247" y="4648200"/>
            <a:ext cx="7219507" cy="53469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400" b="0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4" y="301625"/>
            <a:ext cx="73136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0014" y="1827213"/>
            <a:ext cx="357981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A661E90-582B-452E-A286-954257C675FE}" type="datetime1">
              <a:rPr lang="en-US"/>
              <a:pPr>
                <a:defRPr/>
              </a:pPr>
              <a:t>16-Jun-20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E501949C-2338-4C17-A9C3-8BA285EA515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ading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8229600" cy="53469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125" b="1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584" y="1254646"/>
            <a:ext cx="8229600" cy="4128553"/>
          </a:xfrm>
          <a:prstGeom prst="rect">
            <a:avLst/>
          </a:prstGeom>
        </p:spPr>
        <p:txBody>
          <a:bodyPr>
            <a:normAutofit/>
          </a:bodyPr>
          <a:lstStyle>
            <a:lvl1pPr marL="101798" indent="-101798">
              <a:buClr>
                <a:srgbClr val="FF6600"/>
              </a:buClr>
              <a:buFont typeface="Wingdings" pitchFamily="2" charset="2"/>
              <a:buChar char="§"/>
              <a:tabLst/>
              <a:defRPr sz="1125">
                <a:latin typeface="Arial" pitchFamily="34" charset="0"/>
                <a:cs typeface="Arial" pitchFamily="34" charset="0"/>
              </a:defRPr>
            </a:lvl1pPr>
            <a:lvl2pPr marL="203597" indent="-101798">
              <a:buClr>
                <a:srgbClr val="FF6600"/>
              </a:buClr>
              <a:buSzPct val="75000"/>
              <a:buFont typeface="Wingdings" pitchFamily="2" charset="2"/>
              <a:buChar char="Ø"/>
              <a:tabLst/>
              <a:defRPr sz="1013">
                <a:latin typeface="Arial" pitchFamily="34" charset="0"/>
                <a:cs typeface="Arial" pitchFamily="34" charset="0"/>
              </a:defRPr>
            </a:lvl2pPr>
            <a:lvl3pPr marL="305396" indent="-101798">
              <a:buClr>
                <a:srgbClr val="FF6600"/>
              </a:buClr>
              <a:defRPr sz="900">
                <a:latin typeface="Arial" pitchFamily="34" charset="0"/>
                <a:cs typeface="Arial" pitchFamily="34" charset="0"/>
              </a:defRPr>
            </a:lvl3pPr>
            <a:lvl4pPr marL="401836" indent="-96441">
              <a:buClr>
                <a:srgbClr val="FF6600"/>
              </a:buClr>
              <a:defRPr sz="788">
                <a:latin typeface="Arial" pitchFamily="34" charset="0"/>
                <a:cs typeface="Arial" pitchFamily="34" charset="0"/>
              </a:defRPr>
            </a:lvl4pPr>
            <a:lvl5pPr marL="503635" indent="-101798">
              <a:buClr>
                <a:srgbClr val="FF6600"/>
              </a:buClr>
              <a:defRPr sz="788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33584" y="701639"/>
            <a:ext cx="8229932" cy="489208"/>
          </a:xfrm>
          <a:prstGeom prst="rect">
            <a:avLst/>
          </a:prstGeom>
        </p:spPr>
        <p:txBody>
          <a:bodyPr/>
          <a:lstStyle>
            <a:lvl1pPr marL="192881" indent="-192881" algn="l">
              <a:buNone/>
              <a:defRPr lang="en-US" sz="1125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  <a:lvl2pPr>
              <a:defRPr lang="en-US" sz="1125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2pPr>
            <a:lvl3pPr>
              <a:defRPr lang="en-US" sz="1125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3pPr>
            <a:lvl4pPr>
              <a:defRPr lang="en-US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4pPr>
            <a:lvl5pPr>
              <a:defRPr lang="en-IN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988" y="5715000"/>
            <a:ext cx="95091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77115" y="4087912"/>
            <a:ext cx="5517597" cy="1362075"/>
          </a:xfrm>
          <a:prstGeom prst="rect">
            <a:avLst/>
          </a:prstGeom>
        </p:spPr>
        <p:txBody>
          <a:bodyPr vert="horz" wrap="square" lIns="91436" tIns="45718" rIns="91436" bIns="45718" rtlCol="0" anchor="t" anchorCtr="0">
            <a:noAutofit/>
          </a:bodyPr>
          <a:lstStyle>
            <a:lvl1pPr algn="l">
              <a:defRPr lang="en-IN" sz="2700" b="1" kern="1200">
                <a:ln w="12700" cmpd="sng">
                  <a:noFill/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IN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2247" y="4648200"/>
            <a:ext cx="7219507" cy="53469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400" b="0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F48D39B-EF15-40A7-A4DE-B94CC5DFF213}" type="datetime1">
              <a:rPr lang="en-US"/>
              <a:pPr>
                <a:defRPr/>
              </a:pPr>
              <a:t>16-Jun-20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C0E49298-8FE0-4147-A0AC-2441AE7FD72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30FEC90-E3CA-4117-9174-E97561C60704}" type="datetime1">
              <a:rPr lang="en-US"/>
              <a:pPr>
                <a:defRPr/>
              </a:pPr>
              <a:t>16-Jun-20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5D7D9C12-CAF9-4512-B1BD-9CF36E469EF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inside-ppt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14300" y="6643688"/>
            <a:ext cx="2743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4289" rIns="0" bIns="34289"/>
          <a:lstStyle>
            <a:lvl1pPr defTabSz="685800"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685800"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685800"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685800"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685800"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tabLst>
                <a:tab pos="6186488" algn="ctr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Symbol" panose="05050102010706020507" pitchFamily="18" charset="2"/>
              <a:buNone/>
              <a:defRPr/>
            </a:pPr>
            <a:r>
              <a:rPr lang="en-US" altLang="en-US" sz="600" b="1" smtClean="0">
                <a:solidFill>
                  <a:schemeClr val="bg1"/>
                </a:solidFill>
                <a:latin typeface="Arial" panose="020B0604020202020204" pitchFamily="34" charset="0"/>
              </a:rPr>
              <a:t>ITMR. Do not copy or distribute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071938" y="6643688"/>
            <a:ext cx="16430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4289" rIns="0" bIns="34289"/>
          <a:lstStyle/>
          <a:p>
            <a:pPr defTabSz="685800" eaLnBrk="1" fontAlgn="auto" hangingPunct="1">
              <a:spcBef>
                <a:spcPct val="20000"/>
              </a:spcBef>
              <a:spcAft>
                <a:spcPts val="0"/>
              </a:spcAft>
              <a:buFont typeface="Symbol" pitchFamily="18" charset="2"/>
              <a:buNone/>
              <a:tabLst>
                <a:tab pos="6186488" algn="ctr"/>
              </a:tabLst>
              <a:defRPr/>
            </a:pPr>
            <a:r>
              <a:rPr lang="en-US" sz="750" b="1" kern="0" dirty="0">
                <a:solidFill>
                  <a:schemeClr val="bg1"/>
                </a:solidFill>
                <a:latin typeface="Arial" pitchFamily="34" charset="0"/>
                <a:cs typeface="Arial" panose="020B0604020202020204" pitchFamily="34" charset="0"/>
              </a:rPr>
              <a:t>www.htciitmr.ac.in</a:t>
            </a: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7010400" y="6643688"/>
            <a:ext cx="2133600" cy="214312"/>
          </a:xfrm>
          <a:prstGeom prst="rect">
            <a:avLst/>
          </a:prstGeom>
        </p:spPr>
        <p:txBody>
          <a:bodyPr/>
          <a:lstStyle/>
          <a:p>
            <a:pPr algn="r" defTabSz="685800" eaLnBrk="1" hangingPunct="1"/>
            <a:fld id="{58DFA71A-91DE-423D-AC39-13DA5B0CEAB5}" type="slidenum">
              <a:rPr lang="en-IN" sz="800" b="1">
                <a:solidFill>
                  <a:schemeClr val="bg1"/>
                </a:solidFill>
                <a:latin typeface="Arial" charset="0"/>
              </a:rPr>
              <a:pPr algn="r" defTabSz="685800" eaLnBrk="1" hangingPunct="1"/>
              <a:t>‹#›</a:t>
            </a:fld>
            <a:endParaRPr lang="en-IN" sz="8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6" r:id="rId2"/>
    <p:sldLayoutId id="2147483729" r:id="rId3"/>
    <p:sldLayoutId id="2147483730" r:id="rId4"/>
    <p:sldLayoutId id="2147483727" r:id="rId5"/>
    <p:sldLayoutId id="2147483731" r:id="rId6"/>
    <p:sldLayoutId id="2147483732" r:id="rId7"/>
    <p:sldLayoutId id="2147483733" r:id="rId8"/>
    <p:sldLayoutId id="2147483734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2pPr>
      <a:lvl3pPr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3pPr>
      <a:lvl4pPr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4pPr>
      <a:lvl5pPr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858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57175" indent="-257175" algn="l" defTabSz="6858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Windows Management Instrumentation</a:t>
            </a:r>
            <a:br>
              <a:rPr lang="en-US" sz="2400" dirty="0" smtClean="0"/>
            </a:br>
            <a:r>
              <a:rPr lang="en-US" sz="2400" dirty="0" smtClean="0"/>
              <a:t>WMI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356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Providers </a:t>
            </a:r>
            <a:endParaRPr lang="en-US" dirty="0" smtClean="0"/>
          </a:p>
          <a:p>
            <a:r>
              <a:rPr lang="en-US" dirty="0" smtClean="0"/>
              <a:t>Namespaces </a:t>
            </a:r>
          </a:p>
          <a:p>
            <a:r>
              <a:rPr lang="en-US" dirty="0" smtClean="0"/>
              <a:t>Classes </a:t>
            </a:r>
          </a:p>
          <a:p>
            <a:pPr lvl="1"/>
            <a:r>
              <a:rPr lang="en-US" dirty="0" smtClean="0"/>
              <a:t>Instance </a:t>
            </a:r>
            <a:r>
              <a:rPr lang="en-US" dirty="0"/>
              <a:t>Properties </a:t>
            </a:r>
            <a:r>
              <a:rPr lang="en-US" dirty="0" smtClean="0"/>
              <a:t>                                 </a:t>
            </a:r>
            <a:endParaRPr lang="en-US" dirty="0"/>
          </a:p>
          <a:p>
            <a:pPr lvl="1"/>
            <a:r>
              <a:rPr lang="en-US" dirty="0" smtClean="0"/>
              <a:t>Instance </a:t>
            </a:r>
            <a:r>
              <a:rPr lang="en-US" dirty="0"/>
              <a:t>Methods </a:t>
            </a:r>
          </a:p>
          <a:p>
            <a:pPr lvl="1"/>
            <a:r>
              <a:rPr lang="en-US" dirty="0" smtClean="0"/>
              <a:t>Static </a:t>
            </a:r>
            <a:r>
              <a:rPr lang="en-US" dirty="0"/>
              <a:t>properties </a:t>
            </a:r>
          </a:p>
          <a:p>
            <a:pPr lvl="1"/>
            <a:r>
              <a:rPr lang="en-US" dirty="0" smtClean="0"/>
              <a:t>Static </a:t>
            </a:r>
            <a:r>
              <a:rPr lang="en-US" dirty="0"/>
              <a:t>methods </a:t>
            </a:r>
          </a:p>
          <a:p>
            <a:r>
              <a:rPr lang="en-US" dirty="0" smtClean="0"/>
              <a:t>System </a:t>
            </a:r>
            <a:r>
              <a:rPr lang="en-US" dirty="0"/>
              <a:t>classes </a:t>
            </a:r>
          </a:p>
          <a:p>
            <a:r>
              <a:rPr lang="en-US" dirty="0" smtClean="0"/>
              <a:t>WMI </a:t>
            </a:r>
            <a:r>
              <a:rPr lang="en-US" dirty="0"/>
              <a:t>qualifiers (metadata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root\default, root\cimv2, and root\subscription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24860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71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Information Model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CMI Object Manager</a:t>
            </a:r>
            <a:r>
              <a:rPr lang="en-US" dirty="0"/>
              <a:t> is a system that sits in between a management application and WMI providers. It requests data from these providers and then returns it back to the requesting application.</a:t>
            </a:r>
          </a:p>
          <a:p>
            <a:r>
              <a:rPr lang="en-US" dirty="0" smtClean="0"/>
              <a:t>The </a:t>
            </a:r>
            <a:r>
              <a:rPr lang="en-US" dirty="0"/>
              <a:t>CIM is a data model that contains information about components of the computer systems within your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hree </a:t>
            </a:r>
            <a:r>
              <a:rPr lang="en-US" dirty="0"/>
              <a:t>levels of classes within the </a:t>
            </a:r>
            <a:r>
              <a:rPr lang="en-US" dirty="0" smtClean="0"/>
              <a:t>CIM</a:t>
            </a:r>
          </a:p>
          <a:p>
            <a:pPr lvl="1"/>
            <a:r>
              <a:rPr lang="en-US" dirty="0"/>
              <a:t>Core classes </a:t>
            </a:r>
            <a:endParaRPr lang="en-US" dirty="0" smtClean="0"/>
          </a:p>
          <a:p>
            <a:pPr lvl="1"/>
            <a:r>
              <a:rPr lang="en-US" dirty="0"/>
              <a:t>Common classes </a:t>
            </a:r>
            <a:endParaRPr lang="en-US" dirty="0" smtClean="0"/>
          </a:p>
          <a:p>
            <a:pPr lvl="1"/>
            <a:r>
              <a:rPr lang="en-US" dirty="0"/>
              <a:t>Extended classes </a:t>
            </a:r>
          </a:p>
        </p:txBody>
      </p:sp>
    </p:spTree>
    <p:extLst>
      <p:ext uri="{BB962C8B-B14F-4D97-AF65-F5344CB8AC3E}">
        <p14:creationId xmlns:p14="http://schemas.microsoft.com/office/powerpoint/2010/main" val="289228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</a:t>
            </a:r>
            <a:r>
              <a:rPr lang="en-US" dirty="0" smtClean="0"/>
              <a:t>API &amp; 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WMI API</a:t>
            </a:r>
            <a:r>
              <a:rPr lang="en-US" dirty="0"/>
              <a:t> achieves this and provides a way for applications to access the WMI infrastructure that is device-independent.</a:t>
            </a:r>
            <a:endParaRPr lang="en-US" b="1" dirty="0" smtClean="0"/>
          </a:p>
          <a:p>
            <a:r>
              <a:rPr lang="en-US" b="1" dirty="0" smtClean="0"/>
              <a:t>WMI </a:t>
            </a:r>
            <a:r>
              <a:rPr lang="en-US" b="1" dirty="0"/>
              <a:t>Consumer</a:t>
            </a:r>
            <a:r>
              <a:rPr lang="en-US" dirty="0"/>
              <a:t> is the entity that sends queries to objects via the Object Manager. Typically, a WMI consumer is either a monitoring application, </a:t>
            </a:r>
            <a:r>
              <a:rPr lang="en-US" dirty="0" smtClean="0"/>
              <a:t>a </a:t>
            </a:r>
            <a:r>
              <a:rPr lang="en-US" dirty="0"/>
              <a:t>management application, or a script, such as a PowerShell script.</a:t>
            </a:r>
          </a:p>
        </p:txBody>
      </p:sp>
    </p:spTree>
    <p:extLst>
      <p:ext uri="{BB962C8B-B14F-4D97-AF65-F5344CB8AC3E}">
        <p14:creationId xmlns:p14="http://schemas.microsoft.com/office/powerpoint/2010/main" val="42939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Managed Object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Managed objects</a:t>
            </a:r>
            <a:r>
              <a:rPr lang="en-US" dirty="0"/>
              <a:t> are any logical or physical component or service that can be managed via WMI. This includes a vast array of components because essentially any parameter or object that can be accessed by other Windows tools – such as a performance monitor – can also be accessed by WMI.</a:t>
            </a:r>
          </a:p>
          <a:p>
            <a:r>
              <a:rPr lang="en-US" dirty="0" smtClean="0"/>
              <a:t>WMI </a:t>
            </a:r>
            <a:r>
              <a:rPr lang="en-US" dirty="0"/>
              <a:t>uses Managed Object Format to describe the classes within the CIM. </a:t>
            </a:r>
            <a:endParaRPr lang="en-US" dirty="0" smtClean="0"/>
          </a:p>
          <a:p>
            <a:r>
              <a:rPr lang="en-US" dirty="0"/>
              <a:t>key MOF files in the %</a:t>
            </a:r>
            <a:r>
              <a:rPr lang="en-US" dirty="0" err="1"/>
              <a:t>systemroot</a:t>
            </a:r>
            <a:r>
              <a:rPr lang="en-US" dirty="0"/>
              <a:t>%\system32\</a:t>
            </a:r>
            <a:r>
              <a:rPr lang="en-US" dirty="0" err="1"/>
              <a:t>wbem</a:t>
            </a:r>
            <a:r>
              <a:rPr lang="en-US" dirty="0"/>
              <a:t> </a:t>
            </a:r>
            <a:r>
              <a:rPr lang="en-US" dirty="0" smtClean="0"/>
              <a:t>folder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2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WMI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40" y="1332131"/>
            <a:ext cx="8383060" cy="5013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6858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High-level </a:t>
            </a:r>
            <a:r>
              <a:rPr lang="en-US" dirty="0"/>
              <a:t>overview of the </a:t>
            </a:r>
            <a:r>
              <a:rPr lang="en-US" dirty="0" smtClean="0"/>
              <a:t>implementation </a:t>
            </a:r>
            <a:r>
              <a:rPr lang="en-US" dirty="0"/>
              <a:t>of WMI and the relationship between its implemented components and the standards they implement</a:t>
            </a:r>
          </a:p>
        </p:txBody>
      </p:sp>
    </p:spTree>
    <p:extLst>
      <p:ext uri="{BB962C8B-B14F-4D97-AF65-F5344CB8AC3E}">
        <p14:creationId xmlns:p14="http://schemas.microsoft.com/office/powerpoint/2010/main" val="35826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Classes and Namespaces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857234"/>
            <a:ext cx="8229600" cy="5543566"/>
          </a:xfrm>
        </p:spPr>
        <p:txBody>
          <a:bodyPr>
            <a:normAutofit/>
          </a:bodyPr>
          <a:lstStyle/>
          <a:p>
            <a:r>
              <a:rPr lang="en-US" dirty="0"/>
              <a:t>WMI represents most data related to operating system information and actions in the form of objects. A WMI object is an instance of a class – a highly structured definition of how information is to be represented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 For example: Win32_Process</a:t>
            </a:r>
          </a:p>
          <a:p>
            <a:r>
              <a:rPr lang="en-US" smtClean="0"/>
              <a:t>WMI </a:t>
            </a:r>
            <a:r>
              <a:rPr lang="en-US" dirty="0"/>
              <a:t>classes are categorized hierarchically into namespaces </a:t>
            </a:r>
            <a:endParaRPr lang="en-US" dirty="0" smtClean="0"/>
          </a:p>
          <a:p>
            <a:r>
              <a:rPr lang="en-US" dirty="0"/>
              <a:t>ROOT\CIMV2 as the default namespace when querying objects from a scripting </a:t>
            </a:r>
            <a:r>
              <a:rPr lang="en-US" dirty="0" smtClean="0"/>
              <a:t>language</a:t>
            </a:r>
          </a:p>
          <a:p>
            <a:r>
              <a:rPr lang="en-US" dirty="0" smtClean="0"/>
              <a:t>The following registry key contains all WMI settings, including the defined default namespace:</a:t>
            </a:r>
          </a:p>
          <a:p>
            <a:pPr marL="0" indent="0">
              <a:buNone/>
            </a:pPr>
            <a:r>
              <a:rPr lang="en-US" sz="1900" dirty="0" smtClean="0"/>
              <a:t>	</a:t>
            </a:r>
            <a:r>
              <a:rPr lang="en-US" sz="1900" i="1" dirty="0" smtClean="0"/>
              <a:t>HKEY_LOCAL_MACHINE\SOFTWARE\Microsoft\WBEM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Classes and Namespaces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PowerShell </a:t>
            </a:r>
            <a:r>
              <a:rPr lang="en-US" dirty="0"/>
              <a:t>code </a:t>
            </a:r>
            <a:r>
              <a:rPr lang="en-US" dirty="0" smtClean="0"/>
              <a:t>recursively </a:t>
            </a:r>
            <a:r>
              <a:rPr lang="en-US" dirty="0"/>
              <a:t>queries all WMI classes and their respective namespaces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43138"/>
            <a:ext cx="6101966" cy="301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96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WMI </a:t>
            </a:r>
            <a:r>
              <a:rPr lang="en-US" dirty="0"/>
              <a:t>class paths returned by the script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1947863"/>
            <a:ext cx="6162675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8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WMI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WMI Query Language (WQL)</a:t>
            </a:r>
          </a:p>
          <a:p>
            <a:pPr marL="0" indent="0">
              <a:buNone/>
            </a:pPr>
            <a:r>
              <a:rPr lang="en-US" dirty="0" smtClean="0"/>
              <a:t>All WMI </a:t>
            </a:r>
            <a:r>
              <a:rPr lang="en-US" dirty="0"/>
              <a:t>object instances, classes, and namespaces  can be queried using WMI Query Language (WQL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dirty="0"/>
              <a:t>There are three categories of WQL queries: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Instance </a:t>
            </a:r>
            <a:r>
              <a:rPr lang="en-US" dirty="0"/>
              <a:t>queries – Used to query WMI class instances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Event </a:t>
            </a:r>
            <a:r>
              <a:rPr lang="en-US" dirty="0"/>
              <a:t>queries – Used as a WMI event registration mechanism – e.g. WMI object creation, </a:t>
            </a:r>
            <a:r>
              <a:rPr lang="en-US" dirty="0" err="1"/>
              <a:t>deletion,or</a:t>
            </a:r>
            <a:r>
              <a:rPr lang="en-US" dirty="0"/>
              <a:t> </a:t>
            </a:r>
            <a:r>
              <a:rPr lang="en-US" dirty="0" smtClean="0"/>
              <a:t>modification</a:t>
            </a:r>
          </a:p>
          <a:p>
            <a:pPr marL="457200" indent="-457200">
              <a:buAutoNum type="arabicPeriod"/>
            </a:pPr>
            <a:r>
              <a:rPr lang="en-US" dirty="0" smtClean="0"/>
              <a:t>Meta </a:t>
            </a:r>
            <a:r>
              <a:rPr lang="en-US" dirty="0"/>
              <a:t>queries – Used to query WMI class schemas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0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Instance 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Syntax: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[Class property name|*] FROM [CLASS NAME] &lt;WHERE [CONSTRAINT</a:t>
            </a:r>
            <a:r>
              <a:rPr lang="en-US" dirty="0" smtClean="0"/>
              <a:t>]&gt;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SELECT * FROM Win32_Process WHERE Name LIKE “%chrome%”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8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8077200" cy="345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699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Syntax: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/>
              <a:t>SELECT [Class property name|*] FROM [INTRINSIC CLASS NAME] WITHIN [POLLING INTERVAL] &lt;WHERE [CONSTRAINT]&gt;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SELECT </a:t>
            </a:r>
            <a:r>
              <a:rPr lang="en-US" sz="1800" dirty="0"/>
              <a:t>[Class property name|*] FROM [EXTRINSIC CLASS NAME] &lt;WHERE [CONSTRAINT</a:t>
            </a:r>
            <a:r>
              <a:rPr lang="en-US" sz="1800" dirty="0" smtClean="0"/>
              <a:t>]&gt;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dirty="0"/>
              <a:t>SELECT * FROM __</a:t>
            </a:r>
            <a:r>
              <a:rPr lang="en-US" sz="1800" dirty="0" err="1"/>
              <a:t>InstanceCreationEvent</a:t>
            </a:r>
            <a:r>
              <a:rPr lang="en-US" sz="1800" dirty="0"/>
              <a:t> WITHIN 15 WHERE </a:t>
            </a:r>
            <a:r>
              <a:rPr lang="en-US" sz="1800" dirty="0" err="1"/>
              <a:t>TargetInstance</a:t>
            </a:r>
            <a:r>
              <a:rPr lang="en-US" sz="1800" dirty="0"/>
              <a:t> ISA ‘Win32_LogonSession’ AND </a:t>
            </a:r>
            <a:r>
              <a:rPr lang="en-US" sz="1800" dirty="0" err="1"/>
              <a:t>TargetInstance.LogonType</a:t>
            </a:r>
            <a:r>
              <a:rPr lang="en-US" sz="1800" dirty="0"/>
              <a:t> = </a:t>
            </a:r>
            <a:r>
              <a:rPr lang="en-US" sz="1800" dirty="0" smtClean="0"/>
              <a:t>2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SELECT * FROM Win32_VolumeChangeEvent WHERE </a:t>
            </a:r>
            <a:r>
              <a:rPr lang="en-US" sz="1800" dirty="0" err="1"/>
              <a:t>EventType</a:t>
            </a:r>
            <a:r>
              <a:rPr lang="en-US" sz="1800" dirty="0"/>
              <a:t> = 2</a:t>
            </a:r>
          </a:p>
          <a:p>
            <a:pPr marL="0" indent="0">
              <a:buNone/>
            </a:pP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9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Syntax: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[Class property name|*] FROM [</a:t>
            </a:r>
            <a:r>
              <a:rPr lang="en-US" dirty="0" err="1"/>
              <a:t>Meta_Class</a:t>
            </a:r>
            <a:r>
              <a:rPr lang="en-US" dirty="0"/>
              <a:t>&lt;WHERE [CONSTRAINT]&gt;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SELECT * FROM </a:t>
            </a:r>
            <a:r>
              <a:rPr lang="en-US" dirty="0" err="1"/>
              <a:t>Meta_Class</a:t>
            </a:r>
            <a:r>
              <a:rPr lang="en-US" dirty="0"/>
              <a:t> WHERE __Class LIKE “Win32%”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14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Interacting with </a:t>
            </a:r>
            <a:r>
              <a:rPr lang="en-US" dirty="0" smtClean="0"/>
              <a:t>WMI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PowerShell </a:t>
            </a:r>
          </a:p>
          <a:p>
            <a:r>
              <a:rPr lang="en-US" dirty="0"/>
              <a:t>wmic.exe  </a:t>
            </a:r>
          </a:p>
          <a:p>
            <a:r>
              <a:rPr lang="en-US" dirty="0"/>
              <a:t>wbemtest.exe  </a:t>
            </a:r>
          </a:p>
          <a:p>
            <a:r>
              <a:rPr lang="en-US" dirty="0"/>
              <a:t>WMI Explorer  </a:t>
            </a:r>
          </a:p>
          <a:p>
            <a:r>
              <a:rPr lang="en-US" dirty="0"/>
              <a:t>CIM Studio  </a:t>
            </a:r>
          </a:p>
          <a:p>
            <a:r>
              <a:rPr lang="en-US" dirty="0"/>
              <a:t>Windows Script Host (WSH) languages  </a:t>
            </a:r>
          </a:p>
          <a:p>
            <a:r>
              <a:rPr lang="en-US" dirty="0"/>
              <a:t>C/C++ via </a:t>
            </a:r>
            <a:r>
              <a:rPr lang="en-US" dirty="0" err="1"/>
              <a:t>IWbem</a:t>
            </a:r>
            <a:r>
              <a:rPr lang="en-US" dirty="0"/>
              <a:t>* COM API  </a:t>
            </a:r>
          </a:p>
          <a:p>
            <a:r>
              <a:rPr lang="en-US" dirty="0"/>
              <a:t>.NET </a:t>
            </a:r>
            <a:r>
              <a:rPr lang="en-US" dirty="0" err="1"/>
              <a:t>System.Management</a:t>
            </a:r>
            <a:r>
              <a:rPr lang="en-US" dirty="0"/>
              <a:t> classes  </a:t>
            </a:r>
          </a:p>
          <a:p>
            <a:r>
              <a:rPr lang="en-US" dirty="0"/>
              <a:t>winrm.exe  </a:t>
            </a:r>
          </a:p>
          <a:p>
            <a:r>
              <a:rPr lang="en-US" dirty="0" err="1"/>
              <a:t>wmic</a:t>
            </a:r>
            <a:r>
              <a:rPr lang="en-US" dirty="0"/>
              <a:t> and </a:t>
            </a:r>
            <a:r>
              <a:rPr lang="en-US" dirty="0" err="1"/>
              <a:t>wmis-pth</a:t>
            </a:r>
            <a:r>
              <a:rPr lang="en-US" dirty="0"/>
              <a:t> for Linux</a:t>
            </a:r>
          </a:p>
        </p:txBody>
      </p:sp>
    </p:spTree>
    <p:extLst>
      <p:ext uri="{BB962C8B-B14F-4D97-AF65-F5344CB8AC3E}">
        <p14:creationId xmlns:p14="http://schemas.microsoft.com/office/powerpoint/2010/main" val="39544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PowerShell </a:t>
            </a:r>
            <a:r>
              <a:rPr lang="en-US" sz="2000" dirty="0"/>
              <a:t>is an extremely powerful scripting language that contains </a:t>
            </a:r>
            <a:r>
              <a:rPr lang="en-US" sz="2000" dirty="0" smtClean="0"/>
              <a:t>the </a:t>
            </a:r>
            <a:r>
              <a:rPr lang="en-US" sz="2000" dirty="0"/>
              <a:t>following  </a:t>
            </a:r>
            <a:r>
              <a:rPr lang="en-US" sz="2000" dirty="0" err="1"/>
              <a:t>cmdlets</a:t>
            </a:r>
            <a:r>
              <a:rPr lang="en-US" sz="2000" dirty="0"/>
              <a:t> </a:t>
            </a:r>
            <a:r>
              <a:rPr lang="en-US" sz="2000" dirty="0" smtClean="0"/>
              <a:t>that are </a:t>
            </a:r>
            <a:r>
              <a:rPr lang="en-US" sz="2000" dirty="0"/>
              <a:t>available for interacting with WMI: 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495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3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WMI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dirty="0"/>
              <a:t>T</a:t>
            </a:r>
            <a:r>
              <a:rPr lang="en-US" sz="1900" dirty="0" smtClean="0"/>
              <a:t>wo </a:t>
            </a:r>
            <a:r>
              <a:rPr lang="en-US" sz="1900" dirty="0"/>
              <a:t>protocols exist that enable remote object queries, event registration, WMI class method execution, and class creation: </a:t>
            </a:r>
            <a:r>
              <a:rPr lang="en-US" sz="1900" dirty="0" smtClean="0"/>
              <a:t>DCOM &amp; WinRM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Distributed Component Object Model (DCOM) </a:t>
            </a:r>
            <a:endParaRPr lang="en-US" b="1" dirty="0" smtClean="0"/>
          </a:p>
          <a:p>
            <a:pPr marL="0" indent="0">
              <a:buNone/>
            </a:pPr>
            <a:endParaRPr lang="en-US" sz="1900" dirty="0" smtClean="0"/>
          </a:p>
          <a:p>
            <a:pPr marL="0" indent="0">
              <a:buNone/>
            </a:pPr>
            <a:r>
              <a:rPr lang="en-US" sz="1900" dirty="0" smtClean="0"/>
              <a:t>DCOM </a:t>
            </a:r>
            <a:r>
              <a:rPr lang="en-US" sz="1900" dirty="0"/>
              <a:t>establishes an initial connection over TCP port </a:t>
            </a:r>
            <a:r>
              <a:rPr lang="en-US" sz="1900" dirty="0" smtClean="0"/>
              <a:t>135.</a:t>
            </a:r>
          </a:p>
          <a:p>
            <a:pPr marL="0" indent="0">
              <a:buNone/>
            </a:pPr>
            <a:r>
              <a:rPr lang="en-US" sz="1900" dirty="0"/>
              <a:t>This port range can be configured via </a:t>
            </a:r>
            <a:r>
              <a:rPr lang="en-US" sz="1900" dirty="0" smtClean="0"/>
              <a:t>dcomcnfg.exe </a:t>
            </a:r>
            <a:r>
              <a:rPr lang="en-US" sz="1900" dirty="0"/>
              <a:t>which ultimately modifies the following registry key:  </a:t>
            </a:r>
            <a:endParaRPr lang="en-US" sz="1900" dirty="0" smtClean="0"/>
          </a:p>
          <a:p>
            <a:pPr marL="0" indent="0">
              <a:buNone/>
            </a:pPr>
            <a:endParaRPr lang="en-US" sz="1600" i="1" dirty="0" smtClean="0"/>
          </a:p>
          <a:p>
            <a:pPr marL="0" indent="0">
              <a:buNone/>
            </a:pPr>
            <a:r>
              <a:rPr lang="en-US" sz="1600" i="1" dirty="0" smtClean="0"/>
              <a:t>HKEY_LOCAL_MACHINE\Software</a:t>
            </a:r>
            <a:r>
              <a:rPr lang="en-US" sz="1600" i="1" dirty="0"/>
              <a:t>\ Microsoft\</a:t>
            </a:r>
            <a:r>
              <a:rPr lang="en-US" sz="1600" i="1" dirty="0" err="1"/>
              <a:t>Rpc</a:t>
            </a:r>
            <a:r>
              <a:rPr lang="en-US" sz="1600" i="1" dirty="0"/>
              <a:t>\Internet – Ports (REG_MULTI_SZ) </a:t>
            </a:r>
            <a:endParaRPr lang="en-US" sz="1600" i="1" dirty="0" smtClean="0"/>
          </a:p>
          <a:p>
            <a:pPr marL="0" indent="0">
              <a:buNone/>
            </a:pPr>
            <a:endParaRPr lang="en-US" sz="1600" b="1" i="1" dirty="0" smtClean="0"/>
          </a:p>
          <a:p>
            <a:pPr marL="0" indent="0">
              <a:buNone/>
            </a:pPr>
            <a:r>
              <a:rPr lang="en-US" sz="1600" b="1" i="1" dirty="0" smtClean="0"/>
              <a:t>Example</a:t>
            </a:r>
            <a:r>
              <a:rPr lang="en-US" sz="1600" b="1" i="1" dirty="0"/>
              <a:t>: </a:t>
            </a:r>
            <a:r>
              <a:rPr lang="en-US" sz="1600" b="1" i="1" dirty="0" smtClean="0"/>
              <a:t>All built-in </a:t>
            </a:r>
            <a:r>
              <a:rPr lang="en-US" sz="1600" b="1" i="1" dirty="0"/>
              <a:t>WMI </a:t>
            </a:r>
            <a:r>
              <a:rPr lang="en-US" sz="1600" b="1" i="1" dirty="0" err="1"/>
              <a:t>cmdlets</a:t>
            </a:r>
            <a:r>
              <a:rPr lang="en-US" sz="1600" b="1" i="1" dirty="0"/>
              <a:t> in PowerShell communicate using DCOM</a:t>
            </a:r>
            <a:endParaRPr lang="en-US" sz="1600" b="1" i="1" dirty="0" smtClean="0"/>
          </a:p>
          <a:p>
            <a:pPr marL="0" indent="0">
              <a:buNone/>
            </a:pPr>
            <a:r>
              <a:rPr lang="en-US" sz="1600" i="1" dirty="0"/>
              <a:t>PS C:\&gt; Get-</a:t>
            </a:r>
            <a:r>
              <a:rPr lang="en-US" sz="1600" i="1" dirty="0" err="1"/>
              <a:t>WmiObject</a:t>
            </a:r>
            <a:r>
              <a:rPr lang="en-US" sz="1600" i="1" dirty="0"/>
              <a:t> -Class Win32_Process -</a:t>
            </a:r>
            <a:r>
              <a:rPr lang="en-US" sz="1600" i="1" dirty="0" err="1"/>
              <a:t>ComputerName</a:t>
            </a:r>
            <a:r>
              <a:rPr lang="en-US" sz="1600" i="1" dirty="0"/>
              <a:t> 192.168.72.134 -Credential ‘WIN-B85AAA7ST4U\Administrator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096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Remote Management (WinRM)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WinRM </a:t>
            </a:r>
            <a:r>
              <a:rPr lang="en-US" sz="1600" dirty="0"/>
              <a:t>is built upon the Web </a:t>
            </a:r>
            <a:r>
              <a:rPr lang="en-US" sz="1600" dirty="0" smtClean="0"/>
              <a:t>Services Management </a:t>
            </a:r>
            <a:r>
              <a:rPr lang="en-US" sz="1600" dirty="0"/>
              <a:t>(</a:t>
            </a:r>
            <a:r>
              <a:rPr lang="en-US" sz="1600" dirty="0" err="1"/>
              <a:t>WSMan</a:t>
            </a:r>
            <a:r>
              <a:rPr lang="en-US" sz="1600" dirty="0"/>
              <a:t>) specification – a SOAP-based device management protocol.</a:t>
            </a:r>
          </a:p>
          <a:p>
            <a:pPr marL="0" indent="0">
              <a:buNone/>
            </a:pPr>
            <a:r>
              <a:rPr lang="en-US" sz="1600" dirty="0"/>
              <a:t>WinRM settings are easily configurable using GPO, winrm.exe, or the PowerShell </a:t>
            </a:r>
            <a:r>
              <a:rPr lang="en-US" sz="1600" dirty="0" err="1"/>
              <a:t>WSMan</a:t>
            </a:r>
            <a:r>
              <a:rPr lang="en-US" sz="1600" dirty="0"/>
              <a:t> </a:t>
            </a:r>
            <a:r>
              <a:rPr lang="en-US" sz="1600" dirty="0" err="1"/>
              <a:t>PSDrive</a:t>
            </a:r>
            <a:endParaRPr lang="en-US" sz="1600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477" y="2133600"/>
            <a:ext cx="6257925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477" y="4953000"/>
            <a:ext cx="62198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17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</a:t>
            </a:r>
            <a:r>
              <a:rPr lang="en-US" dirty="0" err="1"/>
              <a:t>Eventing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 WMI </a:t>
            </a:r>
            <a:r>
              <a:rPr lang="en-US" dirty="0" err="1"/>
              <a:t>eventing</a:t>
            </a:r>
            <a:r>
              <a:rPr lang="en-US" dirty="0"/>
              <a:t> can be used to respond to nearly any operating system event. For example, WMI </a:t>
            </a:r>
            <a:r>
              <a:rPr lang="en-US" dirty="0" err="1"/>
              <a:t>eventing</a:t>
            </a:r>
            <a:r>
              <a:rPr lang="en-US" dirty="0"/>
              <a:t> may be used to trigger an event upon process creation</a:t>
            </a:r>
            <a:r>
              <a:rPr lang="en-US" dirty="0" smtClean="0"/>
              <a:t>.</a:t>
            </a:r>
          </a:p>
          <a:p>
            <a:r>
              <a:rPr lang="en-US" dirty="0"/>
              <a:t>There are two classes of WMI events – those that run locally in the context of a single process and permanent WMI event subscriptions.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/>
              <a:t>Eventing</a:t>
            </a:r>
            <a:r>
              <a:rPr lang="en-US" b="1" dirty="0"/>
              <a:t> Requirements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order to install a permanent WMI event subscription, three things are required: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An </a:t>
            </a:r>
            <a:r>
              <a:rPr lang="en-US" dirty="0"/>
              <a:t>event filter – The event of interest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An </a:t>
            </a:r>
            <a:r>
              <a:rPr lang="en-US" dirty="0"/>
              <a:t>event consumer – An action to perform upon triggering an event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A </a:t>
            </a:r>
            <a:r>
              <a:rPr lang="en-US" dirty="0"/>
              <a:t>filter to consumer binding – The registration mechanism that binds a filter  to a consumer</a:t>
            </a:r>
          </a:p>
        </p:txBody>
      </p:sp>
    </p:spTree>
    <p:extLst>
      <p:ext uri="{BB962C8B-B14F-4D97-AF65-F5344CB8AC3E}">
        <p14:creationId xmlns:p14="http://schemas.microsoft.com/office/powerpoint/2010/main" val="2507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Filters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E</a:t>
            </a:r>
            <a:r>
              <a:rPr lang="en-US" dirty="0" smtClean="0"/>
              <a:t>vent </a:t>
            </a:r>
            <a:r>
              <a:rPr lang="en-US" dirty="0"/>
              <a:t>filters might be used to describe some of the following events: </a:t>
            </a:r>
            <a:endParaRPr lang="en-US" dirty="0" smtClean="0"/>
          </a:p>
          <a:p>
            <a:pPr lvl="1"/>
            <a:r>
              <a:rPr lang="en-US" dirty="0" smtClean="0"/>
              <a:t>Creation </a:t>
            </a:r>
            <a:r>
              <a:rPr lang="en-US" dirty="0"/>
              <a:t>of a process with a certain name </a:t>
            </a:r>
            <a:endParaRPr lang="en-US" dirty="0" smtClean="0"/>
          </a:p>
          <a:p>
            <a:pPr lvl="1"/>
            <a:r>
              <a:rPr lang="en-US" dirty="0" smtClean="0"/>
              <a:t>Loading </a:t>
            </a:r>
            <a:r>
              <a:rPr lang="en-US" dirty="0"/>
              <a:t>of a DLL into a process </a:t>
            </a:r>
            <a:endParaRPr lang="en-US" dirty="0" smtClean="0"/>
          </a:p>
          <a:p>
            <a:pPr lvl="1"/>
            <a:r>
              <a:rPr lang="en-US" dirty="0" smtClean="0"/>
              <a:t>Creation </a:t>
            </a:r>
            <a:r>
              <a:rPr lang="en-US" dirty="0"/>
              <a:t>of an event log with a specific ID </a:t>
            </a:r>
            <a:endParaRPr lang="en-US" dirty="0" smtClean="0"/>
          </a:p>
          <a:p>
            <a:pPr lvl="1"/>
            <a:r>
              <a:rPr lang="en-US" dirty="0" smtClean="0"/>
              <a:t>Insertion </a:t>
            </a:r>
            <a:r>
              <a:rPr lang="en-US" dirty="0"/>
              <a:t>of removable media </a:t>
            </a:r>
            <a:endParaRPr lang="en-US" dirty="0" smtClean="0"/>
          </a:p>
          <a:p>
            <a:pPr lvl="1"/>
            <a:r>
              <a:rPr lang="en-US" dirty="0" smtClean="0"/>
              <a:t>User </a:t>
            </a:r>
            <a:r>
              <a:rPr lang="en-US" dirty="0"/>
              <a:t>logoff </a:t>
            </a:r>
            <a:endParaRPr lang="en-US" dirty="0" smtClean="0"/>
          </a:p>
          <a:p>
            <a:pPr lvl="1"/>
            <a:r>
              <a:rPr lang="en-US" dirty="0" smtClean="0"/>
              <a:t>Creation</a:t>
            </a:r>
            <a:r>
              <a:rPr lang="en-US" dirty="0"/>
              <a:t>, modification, or deletion of any file or directory. </a:t>
            </a:r>
          </a:p>
          <a:p>
            <a:pPr marL="135732" lvl="1" indent="0">
              <a:buNone/>
            </a:pPr>
            <a:r>
              <a:rPr lang="en-US" dirty="0" smtClean="0"/>
              <a:t>Event </a:t>
            </a:r>
            <a:r>
              <a:rPr lang="en-US" dirty="0"/>
              <a:t>filters are stored in an instance of a ROOT\subscription:__ </a:t>
            </a:r>
            <a:r>
              <a:rPr lang="en-US" dirty="0" err="1"/>
              <a:t>EventFilter</a:t>
            </a:r>
            <a:r>
              <a:rPr lang="en-US" dirty="0"/>
              <a:t> object. </a:t>
            </a:r>
          </a:p>
        </p:txBody>
      </p:sp>
    </p:spTree>
    <p:extLst>
      <p:ext uri="{BB962C8B-B14F-4D97-AF65-F5344CB8AC3E}">
        <p14:creationId xmlns:p14="http://schemas.microsoft.com/office/powerpoint/2010/main" val="136715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Event filter queries support the following types of events: </a:t>
            </a:r>
            <a:endParaRPr lang="en-US" dirty="0" smtClean="0"/>
          </a:p>
          <a:p>
            <a:r>
              <a:rPr lang="en-US" dirty="0"/>
              <a:t>Intrinsic Events </a:t>
            </a:r>
            <a:endParaRPr lang="en-US" dirty="0" smtClean="0"/>
          </a:p>
          <a:p>
            <a:r>
              <a:rPr lang="en-US" dirty="0"/>
              <a:t>Extrinsic Events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126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Intrinsic Events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857234"/>
            <a:ext cx="8229600" cy="5543566"/>
          </a:xfrm>
        </p:spPr>
        <p:txBody>
          <a:bodyPr/>
          <a:lstStyle/>
          <a:p>
            <a:r>
              <a:rPr lang="en-US" sz="1600" dirty="0"/>
              <a:t>Intrinsic events are events that fire upon the creation, modification, and deletion of any WMI class, object, or namespace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The following intrinsic events take the form of system classes (those that start with two underscores) and are present in every WMI </a:t>
            </a:r>
            <a:r>
              <a:rPr lang="en-US" sz="1600" dirty="0" smtClean="0"/>
              <a:t>namespace 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3276600" cy="285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4839511"/>
            <a:ext cx="777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This query is translated to firing upon the creation of an instance of </a:t>
            </a:r>
            <a:r>
              <a:rPr lang="en-US" sz="1600" dirty="0" smtClean="0"/>
              <a:t>a Win32_LogonSession </a:t>
            </a:r>
            <a:r>
              <a:rPr lang="en-US" sz="1600" dirty="0"/>
              <a:t>class with a logon type of 2 (Interactive).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SELECT </a:t>
            </a:r>
            <a:r>
              <a:rPr lang="en-US" sz="1600" dirty="0"/>
              <a:t>* FROM __</a:t>
            </a:r>
            <a:r>
              <a:rPr lang="en-US" sz="1600" dirty="0" err="1"/>
              <a:t>InstanceCreationEvent</a:t>
            </a:r>
            <a:r>
              <a:rPr lang="en-US" sz="1600" dirty="0"/>
              <a:t> WITHIN 15 WHERE </a:t>
            </a:r>
            <a:r>
              <a:rPr lang="en-US" sz="1600" dirty="0" err="1"/>
              <a:t>TargetInstance</a:t>
            </a:r>
            <a:r>
              <a:rPr lang="en-US" sz="1600" dirty="0"/>
              <a:t> ISA ‘Win32_LogonSession’ AND </a:t>
            </a:r>
            <a:r>
              <a:rPr lang="en-US" sz="1600" dirty="0" err="1"/>
              <a:t>TargetInstance.LogonType</a:t>
            </a:r>
            <a:r>
              <a:rPr lang="en-US" sz="1600" dirty="0"/>
              <a:t> = 2</a:t>
            </a:r>
          </a:p>
        </p:txBody>
      </p:sp>
    </p:spTree>
    <p:extLst>
      <p:ext uri="{BB962C8B-B14F-4D97-AF65-F5344CB8AC3E}">
        <p14:creationId xmlns:p14="http://schemas.microsoft.com/office/powerpoint/2010/main" val="85245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WMI is the Microsoft implementation of the Web-Based Enterprise Management (WBEM</a:t>
            </a:r>
            <a:r>
              <a:rPr lang="en-US" dirty="0" smtClean="0"/>
              <a:t>) </a:t>
            </a:r>
            <a:r>
              <a:rPr lang="en-US" dirty="0"/>
              <a:t>and Common Information Model (CIM</a:t>
            </a:r>
            <a:r>
              <a:rPr lang="en-US" dirty="0" smtClean="0"/>
              <a:t>) </a:t>
            </a:r>
            <a:r>
              <a:rPr lang="en-US" dirty="0"/>
              <a:t>standards published by the Distributed Management Task Force (DMTF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WMI </a:t>
            </a:r>
            <a:r>
              <a:rPr lang="en-US" dirty="0"/>
              <a:t>is comprised of a powerful set of tools used to manage Windows systems both locally and remotely. </a:t>
            </a:r>
          </a:p>
        </p:txBody>
      </p:sp>
    </p:spTree>
    <p:extLst>
      <p:ext uri="{BB962C8B-B14F-4D97-AF65-F5344CB8AC3E}">
        <p14:creationId xmlns:p14="http://schemas.microsoft.com/office/powerpoint/2010/main" val="28010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Extrinsic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Extrinsic events solve the potential polling issues related to intrinsic events because they fire immediately upon an event occurring. </a:t>
            </a:r>
            <a:endParaRPr lang="en-US" sz="1800" dirty="0" smtClean="0"/>
          </a:p>
          <a:p>
            <a:r>
              <a:rPr lang="en-US" sz="1800" dirty="0"/>
              <a:t> The following extrinsic events may be of value to an attacker or defender: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3429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5029200"/>
            <a:ext cx="845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following extrinsic event query could be formed to capture all executable modules (user and kernel-mode) loaded into every </a:t>
            </a:r>
            <a:r>
              <a:rPr lang="en-US" dirty="0" smtClean="0"/>
              <a:t>process</a:t>
            </a:r>
          </a:p>
          <a:p>
            <a:endParaRPr lang="en-US" dirty="0" smtClean="0"/>
          </a:p>
          <a:p>
            <a:r>
              <a:rPr lang="en-US" dirty="0"/>
              <a:t>SELECT * FROM Win32_ModuleLoadTrace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8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Consumers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An event consumer is a class that is derived from the __</a:t>
            </a:r>
            <a:r>
              <a:rPr lang="en-US" sz="1800" dirty="0" err="1"/>
              <a:t>EventConsumer</a:t>
            </a:r>
            <a:r>
              <a:rPr lang="en-US" sz="1800" dirty="0"/>
              <a:t> system class that represents the action to take upon firing an event. 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following useful standard event consumer classes are provided: </a:t>
            </a:r>
            <a:endParaRPr lang="en-US" sz="1800" dirty="0" smtClean="0"/>
          </a:p>
          <a:p>
            <a:endParaRPr lang="en-US" sz="1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08" y="1981200"/>
            <a:ext cx="3018692" cy="2761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4108" y="4742484"/>
            <a:ext cx="84288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Attackers make heavy use of the </a:t>
            </a:r>
            <a:r>
              <a:rPr lang="en-US" dirty="0" err="1"/>
              <a:t>ActiveScriptEventConsumer</a:t>
            </a:r>
            <a:r>
              <a:rPr lang="en-US" dirty="0"/>
              <a:t> and </a:t>
            </a:r>
            <a:r>
              <a:rPr lang="en-US" dirty="0" err="1"/>
              <a:t>CommandLineEventConsumer</a:t>
            </a:r>
            <a:r>
              <a:rPr lang="en-US" dirty="0"/>
              <a:t> classes when responding to their events. Both event consumers offer a tremendous amount of flexibility for an attacker to execute any payload they want all without needing to drop a single malicious executable or script to disk.</a:t>
            </a:r>
          </a:p>
        </p:txBody>
      </p:sp>
    </p:spTree>
    <p:extLst>
      <p:ext uri="{BB962C8B-B14F-4D97-AF65-F5344CB8AC3E}">
        <p14:creationId xmlns:p14="http://schemas.microsoft.com/office/powerpoint/2010/main" val="9577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Event </a:t>
            </a:r>
            <a:r>
              <a:rPr lang="en-US" dirty="0" err="1"/>
              <a:t>Cmdlet</a:t>
            </a:r>
            <a:r>
              <a:rPr lang="en-US" dirty="0"/>
              <a:t> Examples: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To Get list of network shares</a:t>
            </a:r>
          </a:p>
          <a:p>
            <a:pPr marL="0" indent="0">
              <a:buNone/>
            </a:pPr>
            <a:r>
              <a:rPr lang="en-US" sz="2300" i="1" dirty="0"/>
              <a:t>Get-</a:t>
            </a:r>
            <a:r>
              <a:rPr lang="en-US" sz="2300" i="1" dirty="0" err="1"/>
              <a:t>WmiObject</a:t>
            </a:r>
            <a:r>
              <a:rPr lang="en-US" sz="2300" i="1" dirty="0"/>
              <a:t> -</a:t>
            </a:r>
            <a:r>
              <a:rPr lang="en-US" sz="2300" i="1" dirty="0" err="1"/>
              <a:t>ComputerName</a:t>
            </a:r>
            <a:r>
              <a:rPr lang="en-US" sz="2300" i="1" dirty="0"/>
              <a:t> . -Namespace root\cimv2 -Class Win32_Share</a:t>
            </a:r>
          </a:p>
          <a:p>
            <a:endParaRPr lang="en-US" dirty="0"/>
          </a:p>
          <a:p>
            <a:r>
              <a:rPr lang="en-US" b="1" dirty="0"/>
              <a:t>To Get list of GPOs applied to local system</a:t>
            </a:r>
          </a:p>
          <a:p>
            <a:pPr marL="0" indent="0">
              <a:buNone/>
            </a:pPr>
            <a:r>
              <a:rPr lang="en-US" sz="2300" i="1" dirty="0"/>
              <a:t>Get-</a:t>
            </a:r>
            <a:r>
              <a:rPr lang="en-US" sz="2300" i="1" dirty="0" err="1"/>
              <a:t>WmiObject</a:t>
            </a:r>
            <a:r>
              <a:rPr lang="en-US" sz="2300" i="1" dirty="0"/>
              <a:t> -</a:t>
            </a:r>
            <a:r>
              <a:rPr lang="en-US" sz="2300" i="1" dirty="0" err="1"/>
              <a:t>ComputerName</a:t>
            </a:r>
            <a:r>
              <a:rPr lang="en-US" sz="2300" i="1" dirty="0"/>
              <a:t> . -Namespace root\</a:t>
            </a:r>
            <a:r>
              <a:rPr lang="en-US" sz="2300" i="1" dirty="0" err="1"/>
              <a:t>rsop</a:t>
            </a:r>
            <a:r>
              <a:rPr lang="en-US" sz="2300" i="1" dirty="0"/>
              <a:t>\computer - Class RSOP_GPO</a:t>
            </a:r>
          </a:p>
          <a:p>
            <a:endParaRPr lang="en-US" dirty="0"/>
          </a:p>
          <a:p>
            <a:r>
              <a:rPr lang="en-US" b="1" dirty="0"/>
              <a:t>WQL Query for all network adapters</a:t>
            </a:r>
          </a:p>
          <a:p>
            <a:pPr marL="0" indent="0">
              <a:buNone/>
            </a:pPr>
            <a:r>
              <a:rPr lang="en-US" i="1" dirty="0"/>
              <a:t>Get-</a:t>
            </a:r>
            <a:r>
              <a:rPr lang="en-US" i="1" dirty="0" err="1"/>
              <a:t>WmiObject</a:t>
            </a:r>
            <a:r>
              <a:rPr lang="en-US" i="1" dirty="0"/>
              <a:t> -Query "select * from win32_networkadapter"</a:t>
            </a:r>
          </a:p>
          <a:p>
            <a:endParaRPr lang="en-US" dirty="0"/>
          </a:p>
          <a:p>
            <a:r>
              <a:rPr lang="en-US" b="1" dirty="0"/>
              <a:t>When a process (Notepad) starts</a:t>
            </a:r>
          </a:p>
          <a:p>
            <a:pPr marL="0" indent="0">
              <a:buNone/>
            </a:pPr>
            <a:r>
              <a:rPr lang="en-US" sz="2300" i="1" dirty="0"/>
              <a:t>Register-</a:t>
            </a:r>
            <a:r>
              <a:rPr lang="en-US" sz="2300" i="1" dirty="0" err="1"/>
              <a:t>WmiEvent</a:t>
            </a:r>
            <a:endParaRPr lang="en-US" sz="2300" i="1" dirty="0"/>
          </a:p>
          <a:p>
            <a:pPr marL="0" indent="0">
              <a:buNone/>
            </a:pPr>
            <a:r>
              <a:rPr lang="en-US" sz="2300" i="1" dirty="0" smtClean="0"/>
              <a:t>    -</a:t>
            </a:r>
            <a:r>
              <a:rPr lang="en-US" sz="2300" i="1" dirty="0"/>
              <a:t>Query "select * from _</a:t>
            </a:r>
            <a:r>
              <a:rPr lang="en-US" sz="2300" i="1" dirty="0" err="1"/>
              <a:t>InstanceCreationEvent</a:t>
            </a:r>
            <a:r>
              <a:rPr lang="en-US" sz="2300" i="1" dirty="0"/>
              <a:t> within 5 where</a:t>
            </a:r>
          </a:p>
          <a:p>
            <a:pPr marL="0" indent="0">
              <a:buNone/>
            </a:pPr>
            <a:r>
              <a:rPr lang="en-US" sz="2300" i="1" dirty="0" err="1"/>
              <a:t>TargetInstance</a:t>
            </a:r>
            <a:r>
              <a:rPr lang="en-US" sz="2300" i="1" dirty="0"/>
              <a:t> ISA 'Win32_Process' and </a:t>
            </a:r>
            <a:r>
              <a:rPr lang="en-US" sz="2300" i="1" dirty="0" err="1"/>
              <a:t>TargetInstance.Name</a:t>
            </a:r>
            <a:r>
              <a:rPr lang="en-US" sz="2300" i="1" dirty="0"/>
              <a:t> = 'notepad.exe'"</a:t>
            </a:r>
          </a:p>
          <a:p>
            <a:pPr marL="0" indent="0">
              <a:buNone/>
            </a:pPr>
            <a:r>
              <a:rPr lang="en-US" sz="2300" i="1" dirty="0"/>
              <a:t>  </a:t>
            </a:r>
            <a:r>
              <a:rPr lang="en-US" sz="2300" i="1" dirty="0" smtClean="0"/>
              <a:t>  -</a:t>
            </a:r>
            <a:r>
              <a:rPr lang="en-US" sz="2300" i="1" dirty="0"/>
              <a:t>Action { Write-Host -Object {"Process started" +</a:t>
            </a:r>
          </a:p>
          <a:p>
            <a:pPr marL="0" indent="0">
              <a:buNone/>
            </a:pPr>
            <a:r>
              <a:rPr lang="en-US" sz="2300" i="1" dirty="0"/>
              <a:t>$</a:t>
            </a:r>
            <a:r>
              <a:rPr lang="en-US" sz="2300" i="1" dirty="0" err="1"/>
              <a:t>Event.SourceArgs.NewEvent.TargetInstance.Name</a:t>
            </a:r>
            <a:r>
              <a:rPr lang="en-US" sz="2300" i="1" dirty="0"/>
              <a:t>) };</a:t>
            </a:r>
          </a:p>
        </p:txBody>
      </p:sp>
    </p:spTree>
    <p:extLst>
      <p:ext uri="{BB962C8B-B14F-4D97-AF65-F5344CB8AC3E}">
        <p14:creationId xmlns:p14="http://schemas.microsoft.com/office/powerpoint/2010/main" val="34944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200" b="1" dirty="0"/>
              <a:t>Disk free space drops below threshold</a:t>
            </a:r>
          </a:p>
          <a:p>
            <a:pPr marL="0" indent="0">
              <a:buNone/>
            </a:pPr>
            <a:r>
              <a:rPr lang="en-US" sz="1200" i="1" dirty="0"/>
              <a:t>Register-</a:t>
            </a:r>
            <a:r>
              <a:rPr lang="en-US" sz="1200" i="1" dirty="0" err="1"/>
              <a:t>WmiEvent</a:t>
            </a:r>
            <a:endParaRPr lang="en-US" sz="1200" i="1" dirty="0"/>
          </a:p>
          <a:p>
            <a:pPr marL="0" indent="0">
              <a:buNone/>
            </a:pPr>
            <a:r>
              <a:rPr lang="en-US" sz="1200" i="1" dirty="0"/>
              <a:t>  -Query "select * from _</a:t>
            </a:r>
            <a:r>
              <a:rPr lang="en-US" sz="1200" i="1" dirty="0" err="1"/>
              <a:t>InstanceModificationEvent</a:t>
            </a:r>
            <a:r>
              <a:rPr lang="en-US" sz="1200" i="1" dirty="0"/>
              <a:t> within 5 where</a:t>
            </a:r>
          </a:p>
          <a:p>
            <a:pPr marL="0" indent="0">
              <a:buNone/>
            </a:pPr>
            <a:r>
              <a:rPr lang="en-US" sz="1200" i="1" dirty="0" err="1"/>
              <a:t>TargetInstance</a:t>
            </a:r>
            <a:r>
              <a:rPr lang="en-US" sz="1200" i="1" dirty="0"/>
              <a:t> ISA 'Win32_LogicalDisk' and </a:t>
            </a:r>
            <a:r>
              <a:rPr lang="en-US" sz="1200" i="1" dirty="0" err="1"/>
              <a:t>TargetInstance.FreeSpace</a:t>
            </a:r>
            <a:r>
              <a:rPr lang="en-US" sz="1200" i="1" dirty="0"/>
              <a:t> &lt; 100000000000"</a:t>
            </a:r>
          </a:p>
          <a:p>
            <a:pPr marL="0" indent="0">
              <a:buNone/>
            </a:pPr>
            <a:r>
              <a:rPr lang="en-US" sz="1200" i="1" dirty="0"/>
              <a:t>  -Action { Write-Host -Object {"Free space dropped to {0} on drive{1}'</a:t>
            </a:r>
          </a:p>
          <a:p>
            <a:pPr marL="0" indent="0">
              <a:buNone/>
            </a:pPr>
            <a:r>
              <a:rPr lang="en-US" sz="1200" i="1" dirty="0"/>
              <a:t>-f $</a:t>
            </a:r>
            <a:r>
              <a:rPr lang="en-US" sz="1200" i="1" dirty="0" err="1"/>
              <a:t>Event.SourceArgs.NewEvent.TargetInstance.FreeSpace</a:t>
            </a:r>
            <a:r>
              <a:rPr lang="en-US" sz="1200" i="1" dirty="0"/>
              <a:t>,</a:t>
            </a:r>
          </a:p>
          <a:p>
            <a:pPr marL="0" indent="0">
              <a:buNone/>
            </a:pPr>
            <a:r>
              <a:rPr lang="en-US" sz="1200" i="1" dirty="0"/>
              <a:t>$</a:t>
            </a:r>
            <a:r>
              <a:rPr lang="en-US" sz="1200" i="1" dirty="0" err="1"/>
              <a:t>Event.SourceArgs.NewEvent.TargetInstance.DeviceID</a:t>
            </a:r>
            <a:r>
              <a:rPr lang="en-US" sz="1200" i="1" dirty="0"/>
              <a:t>) };</a:t>
            </a:r>
          </a:p>
          <a:p>
            <a:endParaRPr lang="en-US" sz="1200" dirty="0"/>
          </a:p>
          <a:p>
            <a:r>
              <a:rPr lang="en-US" sz="1200" b="1" dirty="0"/>
              <a:t>When a user logs on/off</a:t>
            </a:r>
          </a:p>
          <a:p>
            <a:pPr marL="0" indent="0">
              <a:buNone/>
            </a:pPr>
            <a:r>
              <a:rPr lang="en-US" sz="1200" i="1" dirty="0"/>
              <a:t>Register-</a:t>
            </a:r>
            <a:r>
              <a:rPr lang="en-US" sz="1200" i="1" dirty="0" err="1"/>
              <a:t>WmiEvent</a:t>
            </a:r>
            <a:endParaRPr lang="en-US" sz="1200" i="1" dirty="0"/>
          </a:p>
          <a:p>
            <a:pPr marL="0" indent="0">
              <a:buNone/>
            </a:pPr>
            <a:r>
              <a:rPr lang="en-US" sz="1200" i="1" dirty="0"/>
              <a:t>  -Query "select * from _</a:t>
            </a:r>
            <a:r>
              <a:rPr lang="en-US" sz="1200" i="1" dirty="0" err="1"/>
              <a:t>InstanceCreationEvent</a:t>
            </a:r>
            <a:r>
              <a:rPr lang="en-US" sz="1200" i="1" dirty="0"/>
              <a:t> within 5</a:t>
            </a:r>
          </a:p>
          <a:p>
            <a:pPr marL="0" indent="0">
              <a:buNone/>
            </a:pPr>
            <a:r>
              <a:rPr lang="en-US" sz="1200" i="1" dirty="0"/>
              <a:t>where </a:t>
            </a:r>
            <a:r>
              <a:rPr lang="en-US" sz="1200" i="1" dirty="0" err="1"/>
              <a:t>TargetInstance</a:t>
            </a:r>
            <a:r>
              <a:rPr lang="en-US" sz="1200" i="1" dirty="0"/>
              <a:t> ISA 'Win32_UserProfile' and </a:t>
            </a:r>
          </a:p>
          <a:p>
            <a:pPr marL="0" indent="0">
              <a:buNone/>
            </a:pPr>
            <a:r>
              <a:rPr lang="en-US" sz="1200" i="1" dirty="0" err="1"/>
              <a:t>TargetInstance.Loaded</a:t>
            </a:r>
            <a:r>
              <a:rPr lang="en-US" sz="1200" i="1" dirty="0"/>
              <a:t> &lt;&gt; </a:t>
            </a:r>
            <a:r>
              <a:rPr lang="en-US" sz="1200" i="1" dirty="0" err="1"/>
              <a:t>PreviousInstance.Loaded</a:t>
            </a:r>
            <a:r>
              <a:rPr lang="en-US" sz="1200" i="1" dirty="0"/>
              <a:t>"</a:t>
            </a:r>
          </a:p>
          <a:p>
            <a:pPr marL="0" indent="0">
              <a:buNone/>
            </a:pPr>
            <a:r>
              <a:rPr lang="en-US" sz="1200" i="1" dirty="0"/>
              <a:t>  -Action { Write-Host -Object "User logged on or off"};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1200" b="1" dirty="0"/>
              <a:t>New Print job created</a:t>
            </a:r>
          </a:p>
          <a:p>
            <a:pPr marL="0" indent="0">
              <a:buNone/>
            </a:pPr>
            <a:r>
              <a:rPr lang="en-US" sz="1200" i="1" dirty="0"/>
              <a:t>Register-</a:t>
            </a:r>
            <a:r>
              <a:rPr lang="en-US" sz="1200" i="1" dirty="0" err="1"/>
              <a:t>WmiEvent</a:t>
            </a:r>
            <a:endParaRPr lang="en-US" sz="1200" i="1" dirty="0"/>
          </a:p>
          <a:p>
            <a:pPr marL="0" indent="0">
              <a:buNone/>
            </a:pPr>
            <a:r>
              <a:rPr lang="en-US" sz="1200" i="1" dirty="0"/>
              <a:t>  -Query "select * from _</a:t>
            </a:r>
            <a:r>
              <a:rPr lang="en-US" sz="1200" i="1" dirty="0" err="1"/>
              <a:t>InstanceCreationEvent</a:t>
            </a:r>
            <a:r>
              <a:rPr lang="en-US" sz="1200" i="1" dirty="0"/>
              <a:t> within 5</a:t>
            </a:r>
          </a:p>
          <a:p>
            <a:pPr marL="0" indent="0">
              <a:buNone/>
            </a:pPr>
            <a:r>
              <a:rPr lang="en-US" sz="1200" i="1" dirty="0"/>
              <a:t>where </a:t>
            </a:r>
            <a:r>
              <a:rPr lang="en-US" sz="1200" i="1" dirty="0" err="1"/>
              <a:t>TargetInstance</a:t>
            </a:r>
            <a:r>
              <a:rPr lang="en-US" sz="1200" i="1" dirty="0"/>
              <a:t> ISA 'Win32_PrintJob'"</a:t>
            </a:r>
          </a:p>
          <a:p>
            <a:pPr marL="0" indent="0">
              <a:buNone/>
            </a:pPr>
            <a:r>
              <a:rPr lang="en-US" sz="1200" i="1" dirty="0"/>
              <a:t>-Action { Write-Host -Object "New print job created"};</a:t>
            </a:r>
          </a:p>
        </p:txBody>
      </p:sp>
    </p:spTree>
    <p:extLst>
      <p:ext uri="{BB962C8B-B14F-4D97-AF65-F5344CB8AC3E}">
        <p14:creationId xmlns:p14="http://schemas.microsoft.com/office/powerpoint/2010/main" val="21618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Attacks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Reconnaissance </a:t>
            </a:r>
            <a:endParaRPr lang="en-US" b="1" dirty="0" smtClean="0"/>
          </a:p>
          <a:p>
            <a:pPr marL="0" indent="0">
              <a:buNone/>
            </a:pPr>
            <a:r>
              <a:rPr lang="en-US" sz="1800" dirty="0" smtClean="0"/>
              <a:t>One </a:t>
            </a:r>
            <a:r>
              <a:rPr lang="en-US" sz="1800" dirty="0"/>
              <a:t>of the first steps taken by many malware operators and </a:t>
            </a:r>
            <a:r>
              <a:rPr lang="en-US" sz="1800" dirty="0" err="1"/>
              <a:t>pentesters</a:t>
            </a:r>
            <a:r>
              <a:rPr lang="en-US" sz="1800" dirty="0"/>
              <a:t> is </a:t>
            </a:r>
            <a:r>
              <a:rPr lang="en-US" sz="1800" dirty="0" smtClean="0"/>
              <a:t>reconnaissance</a:t>
            </a:r>
            <a:r>
              <a:rPr lang="en-US" sz="1800" dirty="0"/>
              <a:t>. WMI has a large number of classes that can help an attacker get a feel for the environment they’re targeting.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The </a:t>
            </a:r>
            <a:r>
              <a:rPr lang="en-US" sz="1800" dirty="0"/>
              <a:t>following WMI classes are just a subset of data that can be collected during the reconnaissance </a:t>
            </a:r>
            <a:r>
              <a:rPr lang="en-US" sz="1800" dirty="0" smtClean="0"/>
              <a:t>phase </a:t>
            </a:r>
            <a:r>
              <a:rPr lang="en-US" sz="1800" dirty="0"/>
              <a:t>of an attack: 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971800"/>
            <a:ext cx="3378506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Anti-Virus/VM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AV Detection Installed AV products will typically register themselves in WMI via the </a:t>
            </a:r>
            <a:r>
              <a:rPr lang="en-US" sz="1800" dirty="0" err="1"/>
              <a:t>AntiVirusProductclass</a:t>
            </a:r>
            <a:r>
              <a:rPr lang="en-US" sz="1800" dirty="0"/>
              <a:t> contained within either the root\</a:t>
            </a:r>
            <a:r>
              <a:rPr lang="en-US" sz="1800" dirty="0" err="1"/>
              <a:t>SecurityCenter</a:t>
            </a:r>
            <a:r>
              <a:rPr lang="en-US" sz="1800" dirty="0"/>
              <a:t> or root\ SecurityCenter2 namespaces depending upon the OS version. </a:t>
            </a:r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/>
              <a:t>WMI client can fetch the installed AV products by executing the following sample WQL Query</a:t>
            </a:r>
            <a:r>
              <a:rPr lang="en-US" sz="1800" dirty="0" smtClean="0"/>
              <a:t>:</a:t>
            </a:r>
          </a:p>
          <a:p>
            <a:pPr marL="0" indent="0" algn="ctr">
              <a:buNone/>
            </a:pPr>
            <a:r>
              <a:rPr lang="en-US" sz="1600" i="1" dirty="0"/>
              <a:t>SELECT * FROM </a:t>
            </a:r>
            <a:r>
              <a:rPr lang="en-US" sz="1600" i="1" dirty="0" err="1"/>
              <a:t>AntiVirusProduct</a:t>
            </a:r>
            <a:endParaRPr lang="en-US" sz="1600" i="1" dirty="0"/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513" y="2895600"/>
            <a:ext cx="619125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3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VM/Sandbox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Malware </a:t>
            </a:r>
            <a:r>
              <a:rPr lang="en-US" sz="1800" dirty="0"/>
              <a:t>can use WMI to do generic detection of VM and sandbox environments. For example, if there is less than 2GB of physical memory </a:t>
            </a:r>
            <a:r>
              <a:rPr lang="en-US" sz="1800" dirty="0" smtClean="0"/>
              <a:t>or </a:t>
            </a:r>
            <a:r>
              <a:rPr lang="en-US" sz="1800" dirty="0"/>
              <a:t>if there is only a single processor core, the OS is likely to be running in a virtual machine.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Sample </a:t>
            </a:r>
            <a:r>
              <a:rPr lang="en-US" sz="1800" dirty="0"/>
              <a:t>WQL Queries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600" dirty="0"/>
              <a:t>SELECT * FROM Win32_ComputerSystem WHERE </a:t>
            </a:r>
            <a:r>
              <a:rPr lang="en-US" sz="1600" dirty="0" err="1"/>
              <a:t>TotalPhysicalMemory</a:t>
            </a:r>
            <a:r>
              <a:rPr lang="en-US" sz="1600" dirty="0"/>
              <a:t> &lt; 2147483648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SELECT </a:t>
            </a:r>
            <a:r>
              <a:rPr lang="en-US" sz="1600" dirty="0"/>
              <a:t>* FROM Win32_ComputerSystem WHERE </a:t>
            </a:r>
            <a:r>
              <a:rPr lang="en-US" sz="1600" dirty="0" err="1"/>
              <a:t>NumberOfLogicalProcessors</a:t>
            </a:r>
            <a:r>
              <a:rPr lang="en-US" sz="1600" dirty="0"/>
              <a:t> &lt; </a:t>
            </a:r>
            <a:r>
              <a:rPr lang="en-US" sz="1600" dirty="0" smtClean="0"/>
              <a:t>2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Generic </a:t>
            </a:r>
            <a:r>
              <a:rPr lang="en-US" sz="1600" dirty="0"/>
              <a:t>virtual machine detection with WMI and PowerShell in action:</a:t>
            </a:r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657600"/>
            <a:ext cx="48196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0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VMware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/>
              <a:t>The following example queries attempt to find VMware strings present in certain WMI objects and check to see if the VMware tools daemon is running: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SELECT </a:t>
            </a:r>
            <a:r>
              <a:rPr lang="en-US" sz="1600" dirty="0"/>
              <a:t>* FROM Win32_NetworkAdapter WHERE Manufacturer LIKE “%VMware%”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SELECT </a:t>
            </a:r>
            <a:r>
              <a:rPr lang="en-US" sz="1600" dirty="0"/>
              <a:t>* FROM Win32_BIOS WHERE </a:t>
            </a:r>
            <a:r>
              <a:rPr lang="en-US" sz="1600" dirty="0" err="1"/>
              <a:t>SerialNumber</a:t>
            </a:r>
            <a:r>
              <a:rPr lang="en-US" sz="1600" dirty="0"/>
              <a:t> LIKE “%VMware%”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SELECT </a:t>
            </a:r>
            <a:r>
              <a:rPr lang="en-US" sz="1600" dirty="0"/>
              <a:t>* FROM Win32_Process WHERE Name=”vmtoolsd.exe”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SELECT </a:t>
            </a:r>
            <a:r>
              <a:rPr lang="en-US" sz="1600" dirty="0"/>
              <a:t>* FROM Win32_NetworkAdapter WHERE Name LIKE “%VMware%”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22970"/>
            <a:ext cx="5715000" cy="2268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04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Attack Detection with WMI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28" y="762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Considering that nearly all operating system actions can fire a WMI event, WMI is positioned to catch many attacker actions in real time.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Consider </a:t>
            </a:r>
            <a:r>
              <a:rPr lang="en-US" sz="1400" dirty="0"/>
              <a:t>the following attacker activities and the respective effect made in WMI</a:t>
            </a:r>
            <a:r>
              <a:rPr lang="en-US" sz="1400" dirty="0" smtClean="0"/>
              <a:t>: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077200" cy="487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47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534690"/>
          </a:xfrm>
        </p:spPr>
        <p:txBody>
          <a:bodyPr/>
          <a:lstStyle/>
          <a:p>
            <a:r>
              <a:rPr lang="en-US" sz="2800" dirty="0"/>
              <a:t>Who needs WMI?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Administrators &amp; Engineers </a:t>
            </a:r>
            <a:endParaRPr lang="en-US" dirty="0" smtClean="0"/>
          </a:p>
          <a:p>
            <a:r>
              <a:rPr lang="en-US" dirty="0" smtClean="0"/>
              <a:t>Security </a:t>
            </a:r>
            <a:r>
              <a:rPr lang="en-US" dirty="0"/>
              <a:t>teams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Managers</a:t>
            </a:r>
          </a:p>
        </p:txBody>
      </p:sp>
    </p:spTree>
    <p:extLst>
      <p:ext uri="{BB962C8B-B14F-4D97-AF65-F5344CB8AC3E}">
        <p14:creationId xmlns:p14="http://schemas.microsoft.com/office/powerpoint/2010/main" val="206599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Why WMI?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system information</a:t>
            </a:r>
          </a:p>
          <a:p>
            <a:r>
              <a:rPr lang="en-US" dirty="0" smtClean="0"/>
              <a:t>Change [certain] system information</a:t>
            </a:r>
          </a:p>
          <a:p>
            <a:r>
              <a:rPr lang="en-US" dirty="0" smtClean="0"/>
              <a:t>Collecting </a:t>
            </a:r>
            <a:r>
              <a:rPr lang="en-US" dirty="0"/>
              <a:t>information about the status of local or remote computer systems</a:t>
            </a:r>
          </a:p>
          <a:p>
            <a:r>
              <a:rPr lang="en-US" dirty="0"/>
              <a:t>Configure security settings for remote machines and applications</a:t>
            </a:r>
          </a:p>
          <a:p>
            <a:r>
              <a:rPr lang="en-US" dirty="0" smtClean="0"/>
              <a:t>Assigning </a:t>
            </a:r>
            <a:r>
              <a:rPr lang="en-US" dirty="0"/>
              <a:t>and changing drive labels</a:t>
            </a:r>
          </a:p>
          <a:p>
            <a:r>
              <a:rPr lang="en-US" dirty="0"/>
              <a:t>Scheduling processes to run at specific times</a:t>
            </a:r>
          </a:p>
          <a:p>
            <a:r>
              <a:rPr lang="en-US" dirty="0"/>
              <a:t>Backing up object repositories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3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7110413" cy="5694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0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WMI architecture has three main </a:t>
            </a:r>
            <a:r>
              <a:rPr lang="en-US" b="1" dirty="0" smtClean="0"/>
              <a:t>components:</a:t>
            </a:r>
          </a:p>
          <a:p>
            <a:r>
              <a:rPr lang="en-US" dirty="0"/>
              <a:t>WMI providers (and managed objects) </a:t>
            </a:r>
            <a:endParaRPr lang="en-US" dirty="0" smtClean="0"/>
          </a:p>
          <a:p>
            <a:r>
              <a:rPr lang="en-US" dirty="0"/>
              <a:t>WMI infrastructure </a:t>
            </a:r>
            <a:endParaRPr lang="en-US" dirty="0" smtClean="0"/>
          </a:p>
          <a:p>
            <a:pPr lvl="1"/>
            <a:r>
              <a:rPr lang="en-US" dirty="0"/>
              <a:t>WMI service  -</a:t>
            </a:r>
            <a:r>
              <a:rPr lang="en-US" dirty="0" err="1"/>
              <a:t>Winmgmt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WMI </a:t>
            </a:r>
            <a:r>
              <a:rPr lang="en-US" dirty="0"/>
              <a:t>repository  -Common Information Model</a:t>
            </a:r>
          </a:p>
          <a:p>
            <a:r>
              <a:rPr lang="en-US" dirty="0" smtClean="0"/>
              <a:t>WMI </a:t>
            </a:r>
            <a:r>
              <a:rPr lang="en-US" dirty="0"/>
              <a:t>consumers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175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WMI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WMI service</a:t>
            </a:r>
            <a:r>
              <a:rPr lang="en-US" dirty="0"/>
              <a:t> is the implementation in Windows of the WMI system. This is a process that runs with the display name “Windows Management Instrumentation”, and acts as an intermediary between WMI providers, the WMI repository, and managing applications. It runs automatically at startup.</a:t>
            </a:r>
          </a:p>
        </p:txBody>
      </p:sp>
    </p:spTree>
    <p:extLst>
      <p:ext uri="{BB962C8B-B14F-4D97-AF65-F5344CB8AC3E}">
        <p14:creationId xmlns:p14="http://schemas.microsoft.com/office/powerpoint/2010/main" val="135257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WMI repository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WMI </a:t>
            </a:r>
            <a:r>
              <a:rPr lang="en-US" b="1" dirty="0" smtClean="0"/>
              <a:t>repository </a:t>
            </a:r>
            <a:r>
              <a:rPr lang="en-US" dirty="0"/>
              <a:t>also known as </a:t>
            </a:r>
            <a:r>
              <a:rPr lang="en-US" dirty="0" smtClean="0"/>
              <a:t>Common </a:t>
            </a:r>
            <a:r>
              <a:rPr lang="en-US" dirty="0"/>
              <a:t>Information Model, or CIM</a:t>
            </a:r>
            <a:r>
              <a:rPr lang="en-US" dirty="0" smtClean="0"/>
              <a:t> </a:t>
            </a:r>
            <a:r>
              <a:rPr lang="en-US" dirty="0"/>
              <a:t>is a database that stores all the static data that is related to WMI. Dynamic data is not stored here but is instead held and logged via a WMI provider class.</a:t>
            </a:r>
          </a:p>
        </p:txBody>
      </p:sp>
    </p:spTree>
    <p:extLst>
      <p:ext uri="{BB962C8B-B14F-4D97-AF65-F5344CB8AC3E}">
        <p14:creationId xmlns:p14="http://schemas.microsoft.com/office/powerpoint/2010/main" val="2251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TMRTheme1" id="{B89F127E-ED59-4515-8DF6-B5CC3670D86A}" vid="{27C1978F-845E-4F28-AD9D-FDD07DD3D8C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1381</TotalTime>
  <Words>1907</Words>
  <Application>Microsoft Office PowerPoint</Application>
  <PresentationFormat>On-screen Show (4:3)</PresentationFormat>
  <Paragraphs>225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Theme1</vt:lpstr>
      <vt:lpstr>Windows Management Instrumentation WMI </vt:lpstr>
      <vt:lpstr>Agenda</vt:lpstr>
      <vt:lpstr>WMI</vt:lpstr>
      <vt:lpstr>Who needs WMI?</vt:lpstr>
      <vt:lpstr>Why WMI? </vt:lpstr>
      <vt:lpstr>PowerPoint Presentation</vt:lpstr>
      <vt:lpstr>PowerPoint Presentation</vt:lpstr>
      <vt:lpstr>WMI service</vt:lpstr>
      <vt:lpstr>The WMI repository</vt:lpstr>
      <vt:lpstr>PowerPoint Presentation</vt:lpstr>
      <vt:lpstr>Common Information Model </vt:lpstr>
      <vt:lpstr>WMI API &amp; Consumers</vt:lpstr>
      <vt:lpstr>Managed Object Format</vt:lpstr>
      <vt:lpstr>WMI</vt:lpstr>
      <vt:lpstr>WMI Classes and Namespaces </vt:lpstr>
      <vt:lpstr>WMI Classes and Namespaces </vt:lpstr>
      <vt:lpstr>PowerPoint Presentation</vt:lpstr>
      <vt:lpstr>Querying WMI </vt:lpstr>
      <vt:lpstr>Instance Queries</vt:lpstr>
      <vt:lpstr>Event Queries </vt:lpstr>
      <vt:lpstr>Meta Queries </vt:lpstr>
      <vt:lpstr>Interacting with WMI</vt:lpstr>
      <vt:lpstr>PowerShell</vt:lpstr>
      <vt:lpstr>Remote WMI </vt:lpstr>
      <vt:lpstr>Windows Remote Management (WinRM)  </vt:lpstr>
      <vt:lpstr>WMI Eventing </vt:lpstr>
      <vt:lpstr>Event Filters </vt:lpstr>
      <vt:lpstr>PowerPoint Presentation</vt:lpstr>
      <vt:lpstr>Intrinsic Events  </vt:lpstr>
      <vt:lpstr>Extrinsic Events</vt:lpstr>
      <vt:lpstr>Event Consumers </vt:lpstr>
      <vt:lpstr>WMI Event Cmdlet Examples:</vt:lpstr>
      <vt:lpstr>PowerPoint Presentation</vt:lpstr>
      <vt:lpstr>WMI Attacks </vt:lpstr>
      <vt:lpstr>Anti-Virus/VM Detection</vt:lpstr>
      <vt:lpstr>Generic VM/Sandbox Detection</vt:lpstr>
      <vt:lpstr>VMware Detection</vt:lpstr>
      <vt:lpstr>WMI Attack Detection with WMI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53</cp:revision>
  <dcterms:created xsi:type="dcterms:W3CDTF">2020-06-15T11:08:57Z</dcterms:created>
  <dcterms:modified xsi:type="dcterms:W3CDTF">2020-06-16T17:06:23Z</dcterms:modified>
</cp:coreProperties>
</file>