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7" r:id="rId4"/>
    <p:sldId id="258" r:id="rId5"/>
    <p:sldId id="260" r:id="rId6"/>
    <p:sldId id="262" r:id="rId7"/>
    <p:sldId id="265" r:id="rId8"/>
    <p:sldId id="263" r:id="rId9"/>
    <p:sldId id="264" r:id="rId10"/>
    <p:sldId id="259" r:id="rId11"/>
    <p:sldId id="266" r:id="rId12"/>
    <p:sldId id="267" r:id="rId13"/>
    <p:sldId id="268" r:id="rId14"/>
    <p:sldId id="272" r:id="rId15"/>
    <p:sldId id="273" r:id="rId16"/>
    <p:sldId id="274" r:id="rId17"/>
    <p:sldId id="275" r:id="rId18"/>
    <p:sldId id="276" r:id="rId19"/>
    <p:sldId id="270" r:id="rId20"/>
    <p:sldId id="271" r:id="rId21"/>
    <p:sldId id="26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4BA46B-50D5-D456-9998-519940D5B988}" v="404" dt="2025-08-23T09:28:08.1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50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11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3590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26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387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286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226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6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01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09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1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31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34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99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3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9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34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SNMP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SIMPLE NETWORK MANAGEMENT PROTOCOL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A3AD5F-5DE0-2F9A-4600-05496445C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755073"/>
          </a:xfrm>
        </p:spPr>
        <p:txBody>
          <a:bodyPr>
            <a:normAutofit/>
          </a:bodyPr>
          <a:lstStyle/>
          <a:p>
            <a:r>
              <a:rPr lang="en-US" dirty="0"/>
              <a:t>AGENT &lt;--&gt; MANAGER COMMUNICATION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EE61719-BCC3-FEF0-A364-659A5CA2FD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928213"/>
              </p:ext>
            </p:extLst>
          </p:nvPr>
        </p:nvGraphicFramePr>
        <p:xfrm>
          <a:off x="681181" y="1258454"/>
          <a:ext cx="10108230" cy="599402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69410">
                  <a:extLst>
                    <a:ext uri="{9D8B030D-6E8A-4147-A177-3AD203B41FA5}">
                      <a16:colId xmlns:a16="http://schemas.microsoft.com/office/drawing/2014/main" val="393661949"/>
                    </a:ext>
                  </a:extLst>
                </a:gridCol>
                <a:gridCol w="3369410">
                  <a:extLst>
                    <a:ext uri="{9D8B030D-6E8A-4147-A177-3AD203B41FA5}">
                      <a16:colId xmlns:a16="http://schemas.microsoft.com/office/drawing/2014/main" val="2037269610"/>
                    </a:ext>
                  </a:extLst>
                </a:gridCol>
                <a:gridCol w="3369410">
                  <a:extLst>
                    <a:ext uri="{9D8B030D-6E8A-4147-A177-3AD203B41FA5}">
                      <a16:colId xmlns:a16="http://schemas.microsoft.com/office/drawing/2014/main" val="4216229207"/>
                    </a:ext>
                  </a:extLst>
                </a:gridCol>
              </a:tblGrid>
              <a:tr h="4442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Command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Sent By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032379"/>
                  </a:ext>
                </a:extLst>
              </a:tr>
              <a:tr h="772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GET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Manager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Requests value of a specific OID.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849754"/>
                  </a:ext>
                </a:extLst>
              </a:tr>
              <a:tr h="772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GET-NEXT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Manager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Requests the next OID in the MIB tree.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135292"/>
                  </a:ext>
                </a:extLst>
              </a:tr>
              <a:tr h="772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GET-BULK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Manager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Retrieves large sets of data (SNMPv2+).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6966792"/>
                  </a:ext>
                </a:extLst>
              </a:tr>
              <a:tr h="772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SET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Manager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Updates value of an OID on the agent.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9814575"/>
                  </a:ext>
                </a:extLst>
              </a:tr>
              <a:tr h="772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RESPONSE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Agent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Reply to GET/SET with data or status.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824390"/>
                  </a:ext>
                </a:extLst>
              </a:tr>
              <a:tr h="772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TRAP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Agent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Sends alert/event notification to manager without GET request.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272645"/>
                  </a:ext>
                </a:extLst>
              </a:tr>
              <a:tr h="7725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INFORM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Agent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Like TRAP, but expects acknowledgment.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1570751"/>
                  </a:ext>
                </a:extLst>
              </a:tr>
            </a:tbl>
          </a:graphicData>
        </a:graphic>
      </p:graphicFrame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5875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CA58B-91EE-9C65-E653-9F4D0E09D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SNMP POLLING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0DEDF-D0EA-EDFE-349E-3DAD2450E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Commands:</a:t>
            </a:r>
          </a:p>
          <a:p>
            <a:r>
              <a:rPr lang="en-US" dirty="0" err="1"/>
              <a:t>Snmpget</a:t>
            </a:r>
          </a:p>
          <a:p>
            <a:r>
              <a:rPr lang="en-US" err="1"/>
              <a:t>Snmpwalk</a:t>
            </a:r>
            <a:endParaRPr lang="en-US" dirty="0" err="1"/>
          </a:p>
          <a:p>
            <a:r>
              <a:rPr lang="en-US" dirty="0" err="1"/>
              <a:t>Snmp</a:t>
            </a:r>
            <a:r>
              <a:rPr lang="en-US" dirty="0"/>
              <a:t> status</a:t>
            </a:r>
          </a:p>
        </p:txBody>
      </p:sp>
    </p:spTree>
    <p:extLst>
      <p:ext uri="{BB962C8B-B14F-4D97-AF65-F5344CB8AC3E}">
        <p14:creationId xmlns:p14="http://schemas.microsoft.com/office/powerpoint/2010/main" val="2245932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AD1FC-50EB-4081-73F4-C62CC40DC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1: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0E7DE-ED62-C291-41AD-A0DDAE466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Kali Linus as NMS</a:t>
            </a:r>
          </a:p>
          <a:p>
            <a:r>
              <a:rPr lang="en-US" dirty="0"/>
              <a:t>Localhost as </a:t>
            </a:r>
            <a:r>
              <a:rPr lang="en-US" dirty="0" err="1"/>
              <a:t>snmp</a:t>
            </a:r>
            <a:r>
              <a:rPr lang="en-US" dirty="0"/>
              <a:t> Agent</a:t>
            </a:r>
          </a:p>
          <a:p>
            <a:r>
              <a:rPr lang="en-US" dirty="0"/>
              <a:t>Polling between kali and localhost – list out the OIDs of localhost</a:t>
            </a:r>
          </a:p>
        </p:txBody>
      </p:sp>
    </p:spTree>
    <p:extLst>
      <p:ext uri="{BB962C8B-B14F-4D97-AF65-F5344CB8AC3E}">
        <p14:creationId xmlns:p14="http://schemas.microsoft.com/office/powerpoint/2010/main" val="2631731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EC7B4-B585-B238-6A50-62C992E59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4A5DC-69D2-16B5-08FB-6D5F5FA42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Kali as NMS</a:t>
            </a:r>
          </a:p>
          <a:p>
            <a:r>
              <a:rPr lang="en-US" dirty="0"/>
              <a:t>Windows as </a:t>
            </a:r>
            <a:r>
              <a:rPr lang="en-US" dirty="0" err="1"/>
              <a:t>snmp</a:t>
            </a:r>
            <a:r>
              <a:rPr lang="en-US" dirty="0"/>
              <a:t> agent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Will list out the OIDs of windows</a:t>
            </a:r>
            <a:br>
              <a:rPr lang="en-US" dirty="0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43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9A06D-C9C1-5023-557A-D6362DA6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SNMP Versions: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F08EA-9CE2-1AA7-500A-F40A25D4D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ea typeface="+mn-lt"/>
                <a:cs typeface="+mn-lt"/>
              </a:rPr>
              <a:t>V1:</a:t>
            </a:r>
          </a:p>
          <a:p>
            <a:r>
              <a:rPr lang="en-US" b="1" dirty="0">
                <a:ea typeface="+mn-lt"/>
                <a:cs typeface="+mn-lt"/>
              </a:rPr>
              <a:t>SNMP v1/v2c/v3</a:t>
            </a:r>
            <a:r>
              <a:rPr lang="en-US" dirty="0">
                <a:ea typeface="+mn-lt"/>
                <a:cs typeface="+mn-lt"/>
              </a:rPr>
              <a:t> differ in </a:t>
            </a:r>
            <a:r>
              <a:rPr lang="en-US" b="1" dirty="0">
                <a:ea typeface="+mn-lt"/>
                <a:cs typeface="+mn-lt"/>
              </a:rPr>
              <a:t>security, performance, and protocol features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UDP-based, runs on port </a:t>
            </a:r>
            <a:r>
              <a:rPr lang="en-US" b="1" dirty="0">
                <a:ea typeface="+mn-lt"/>
                <a:cs typeface="+mn-lt"/>
              </a:rPr>
              <a:t>161</a:t>
            </a:r>
            <a:r>
              <a:rPr lang="en-US" dirty="0">
                <a:ea typeface="+mn-lt"/>
                <a:cs typeface="+mn-lt"/>
              </a:rPr>
              <a:t> (for queries), </a:t>
            </a:r>
            <a:r>
              <a:rPr lang="en-US" b="1" dirty="0">
                <a:ea typeface="+mn-lt"/>
                <a:cs typeface="+mn-lt"/>
              </a:rPr>
              <a:t>162</a:t>
            </a:r>
            <a:r>
              <a:rPr lang="en-US" dirty="0">
                <a:ea typeface="+mn-lt"/>
                <a:cs typeface="+mn-lt"/>
              </a:rPr>
              <a:t> (for traps)</a:t>
            </a:r>
          </a:p>
          <a:p>
            <a:r>
              <a:rPr lang="en-US" dirty="0">
                <a:ea typeface="+mn-lt"/>
                <a:cs typeface="+mn-lt"/>
              </a:rPr>
              <a:t>uses UDP, not TCP</a:t>
            </a:r>
          </a:p>
          <a:p>
            <a:r>
              <a:rPr lang="en-US" dirty="0">
                <a:latin typeface="Consolas"/>
              </a:rPr>
              <a:t>GET</a:t>
            </a:r>
            <a:r>
              <a:rPr lang="en-US" dirty="0"/>
              <a:t>, </a:t>
            </a:r>
            <a:r>
              <a:rPr lang="en-US" dirty="0">
                <a:latin typeface="Consolas"/>
              </a:rPr>
              <a:t>GET-NEXT</a:t>
            </a:r>
            <a:r>
              <a:rPr lang="en-US" dirty="0"/>
              <a:t>, </a:t>
            </a:r>
            <a:r>
              <a:rPr lang="en-US" dirty="0">
                <a:latin typeface="Consolas"/>
              </a:rPr>
              <a:t>SET</a:t>
            </a:r>
            <a:r>
              <a:rPr lang="en-US" dirty="0"/>
              <a:t>, </a:t>
            </a:r>
            <a:r>
              <a:rPr lang="en-US" dirty="0">
                <a:latin typeface="Consolas"/>
              </a:rPr>
              <a:t>TRAP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lacks support for bulk transfers or 64-bit counters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637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F0241-9D6F-99EE-E70D-C88627E0D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V1 Limitations: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8339-E6EB-43B2-1F13-6A3D88DB3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There is no security like encryption</a:t>
            </a:r>
          </a:p>
          <a:p>
            <a:r>
              <a:rPr lang="en-US" dirty="0"/>
              <a:t>TRAPS are available not INFORM, questions reliability</a:t>
            </a:r>
          </a:p>
          <a:p>
            <a:r>
              <a:rPr lang="en-US" dirty="0"/>
              <a:t>Bulk operations not possible</a:t>
            </a:r>
          </a:p>
          <a:p>
            <a:r>
              <a:rPr lang="en-US" dirty="0">
                <a:ea typeface="+mn-lt"/>
                <a:cs typeface="+mn-lt"/>
              </a:rPr>
              <a:t>Limited Data Types</a:t>
            </a:r>
            <a:endParaRPr lang="en-US" dirty="0"/>
          </a:p>
          <a:p>
            <a:r>
              <a:rPr lang="en-US" dirty="0"/>
              <a:t>Poor error handling capacity</a:t>
            </a:r>
          </a:p>
          <a:p>
            <a:r>
              <a:rPr lang="en-US" dirty="0">
                <a:ea typeface="+mn-lt"/>
                <a:cs typeface="+mn-lt"/>
              </a:rPr>
              <a:t>Outdated &amp; Deprecated.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74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A13AF-27B7-7594-ED5F-39EA1BC1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SNMP V2c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2D71D-6347-800A-231A-09F5B6B0F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Faster Performance with GETBULK</a:t>
            </a:r>
            <a:endParaRPr lang="en-US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It can </a:t>
            </a:r>
            <a:r>
              <a:rPr lang="en-US" dirty="0">
                <a:ea typeface="+mn-lt"/>
                <a:cs typeface="+mn-lt"/>
              </a:rPr>
              <a:t>retrieve </a:t>
            </a:r>
            <a:r>
              <a:rPr lang="en-US" b="1" dirty="0">
                <a:ea typeface="+mn-lt"/>
                <a:cs typeface="+mn-lt"/>
              </a:rPr>
              <a:t>multiple variables in one request</a:t>
            </a:r>
          </a:p>
          <a:p>
            <a:r>
              <a:rPr lang="en-US" dirty="0">
                <a:ea typeface="+mn-lt"/>
                <a:cs typeface="+mn-lt"/>
              </a:rPr>
              <a:t>SNMPv2 introduces </a:t>
            </a:r>
            <a:r>
              <a:rPr lang="en-US" dirty="0">
                <a:latin typeface="Consolas"/>
                <a:ea typeface="+mn-lt"/>
                <a:cs typeface="+mn-lt"/>
              </a:rPr>
              <a:t>Counter64</a:t>
            </a:r>
            <a:r>
              <a:rPr lang="en-US" dirty="0">
                <a:ea typeface="+mn-lt"/>
                <a:cs typeface="+mn-lt"/>
              </a:rPr>
              <a:t> to handle high-speed interfaces</a:t>
            </a:r>
          </a:p>
          <a:p>
            <a:r>
              <a:rPr lang="en-US" dirty="0">
                <a:ea typeface="+mn-lt"/>
                <a:cs typeface="+mn-lt"/>
              </a:rPr>
              <a:t>SNMPv2 adds more detailed and meaningful </a:t>
            </a:r>
            <a:r>
              <a:rPr lang="en-US" b="1" dirty="0">
                <a:ea typeface="+mn-lt"/>
                <a:cs typeface="+mn-lt"/>
              </a:rPr>
              <a:t>error codes</a:t>
            </a:r>
          </a:p>
          <a:p>
            <a:r>
              <a:rPr lang="en-US" dirty="0">
                <a:ea typeface="+mn-lt"/>
                <a:cs typeface="+mn-lt"/>
              </a:rPr>
              <a:t>SNMPv2 supports </a:t>
            </a:r>
            <a:r>
              <a:rPr lang="en-US" dirty="0">
                <a:latin typeface="Consolas"/>
                <a:ea typeface="+mn-lt"/>
                <a:cs typeface="+mn-lt"/>
              </a:rPr>
              <a:t>INFORM</a:t>
            </a:r>
            <a:r>
              <a:rPr lang="en-US" dirty="0">
                <a:ea typeface="+mn-lt"/>
                <a:cs typeface="+mn-lt"/>
              </a:rPr>
              <a:t> messages</a:t>
            </a:r>
          </a:p>
          <a:p>
            <a:r>
              <a:rPr lang="en-US" dirty="0">
                <a:ea typeface="+mn-lt"/>
                <a:cs typeface="+mn-lt"/>
              </a:rPr>
              <a:t>SNMPv2 introduced a more structured and consistent MIB module format</a:t>
            </a: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0807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A778-C3D7-0B43-74C1-97B9217F0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v2c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F8748-A888-9A25-8647-9A8258D43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No encryption, no authentication, no access control</a:t>
            </a:r>
          </a:p>
          <a:p>
            <a:r>
              <a:rPr lang="en-US" dirty="0">
                <a:ea typeface="+mn-lt"/>
                <a:cs typeface="+mn-lt"/>
              </a:rPr>
              <a:t>Anyone on the network can </a:t>
            </a:r>
            <a:r>
              <a:rPr lang="en-US" b="1" dirty="0">
                <a:ea typeface="+mn-lt"/>
                <a:cs typeface="+mn-lt"/>
              </a:rPr>
              <a:t>sniff or spoof SNMP traffic</a:t>
            </a:r>
          </a:p>
          <a:p>
            <a:r>
              <a:rPr lang="en-US" dirty="0">
                <a:ea typeface="+mn-lt"/>
                <a:cs typeface="+mn-lt"/>
              </a:rPr>
              <a:t>completely insecure for sensitive environments</a:t>
            </a:r>
            <a:endParaRPr lang="en-US" b="1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No User-Based Access Control</a:t>
            </a:r>
          </a:p>
          <a:p>
            <a:r>
              <a:rPr lang="en-US" dirty="0">
                <a:ea typeface="+mn-lt"/>
                <a:cs typeface="+mn-lt"/>
              </a:rPr>
              <a:t>many agents and tools don’t support INFORM well</a:t>
            </a:r>
          </a:p>
          <a:p>
            <a:r>
              <a:rPr lang="en-US" dirty="0">
                <a:ea typeface="+mn-lt"/>
                <a:cs typeface="+mn-lt"/>
              </a:rPr>
              <a:t>Not Suitable for Secure Environments</a:t>
            </a:r>
          </a:p>
        </p:txBody>
      </p:sp>
    </p:spTree>
    <p:extLst>
      <p:ext uri="{BB962C8B-B14F-4D97-AF65-F5344CB8AC3E}">
        <p14:creationId xmlns:p14="http://schemas.microsoft.com/office/powerpoint/2010/main" val="2854000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DA6A8-E003-C630-7871-7C0D7C6B0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SNMP v3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E1394-EAF6-BC77-5765-369B303AB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Enhanced version</a:t>
            </a:r>
          </a:p>
          <a:p>
            <a:r>
              <a:rPr lang="en-US" dirty="0">
                <a:ea typeface="+mn-lt"/>
                <a:cs typeface="+mn-lt"/>
              </a:rPr>
              <a:t>Same protocol structure as v2c</a:t>
            </a:r>
            <a:endParaRPr lang="en-US" dirty="0"/>
          </a:p>
          <a:p>
            <a:r>
              <a:rPr lang="en-US" dirty="0"/>
              <a:t>Has security features</a:t>
            </a:r>
          </a:p>
          <a:p>
            <a:r>
              <a:rPr lang="en-US" dirty="0">
                <a:ea typeface="+mn-lt"/>
                <a:cs typeface="+mn-lt"/>
              </a:rPr>
              <a:t>Verifies the identity of the SNMP user (e.g., using MD5 or SHA)</a:t>
            </a:r>
          </a:p>
          <a:p>
            <a:r>
              <a:rPr lang="en-US" dirty="0">
                <a:ea typeface="+mn-lt"/>
                <a:cs typeface="+mn-lt"/>
              </a:rPr>
              <a:t>Protects data with encryption (e.g., DES, AES)</a:t>
            </a:r>
          </a:p>
          <a:p>
            <a:r>
              <a:rPr lang="en-US" b="1" dirty="0">
                <a:ea typeface="+mn-lt"/>
                <a:cs typeface="+mn-lt"/>
              </a:rPr>
              <a:t>User-based Access Control </a:t>
            </a:r>
          </a:p>
          <a:p>
            <a:r>
              <a:rPr lang="en-US" dirty="0"/>
              <a:t>Prevents unauthorized monitoring or changes</a:t>
            </a:r>
            <a:endParaRPr lang="en-US" b="1" dirty="0"/>
          </a:p>
          <a:p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2446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C7AE2-C719-228D-25F7-A1D297618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NMS: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20C1E-7250-FA83-E75B-F5C239F40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Limited to network devices, Can't monitor full infrastructure</a:t>
            </a:r>
          </a:p>
          <a:p>
            <a:r>
              <a:rPr lang="en-US" dirty="0"/>
              <a:t>Weak app monitoring, Misses server/service failures</a:t>
            </a:r>
          </a:p>
          <a:p>
            <a:r>
              <a:rPr lang="en-US" dirty="0"/>
              <a:t>Basic alerting, No custom rules or automation</a:t>
            </a:r>
          </a:p>
          <a:p>
            <a:r>
              <a:rPr lang="en-US" dirty="0"/>
              <a:t>Poor scalability, Can't handle large networks well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047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EC0D1-C63D-01E2-D108-45526290B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8627"/>
          </a:xfrm>
        </p:spPr>
        <p:txBody>
          <a:bodyPr/>
          <a:lstStyle/>
          <a:p>
            <a:r>
              <a:rPr lang="en-US" dirty="0"/>
              <a:t>NETWORK DEVICES: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8190A-8A94-988C-44A7-CFE915C1A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9633"/>
            <a:ext cx="8596668" cy="463172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dirty="0"/>
              <a:t>SNMP-Compatible Network Devices</a:t>
            </a:r>
          </a:p>
          <a:p>
            <a:r>
              <a:rPr lang="en-US">
                <a:ea typeface="+mn-lt"/>
                <a:cs typeface="+mn-lt"/>
              </a:rPr>
              <a:t>Routers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Switches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Firewalls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Wireless Access Points (APs)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Network Printers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IP Phones (VoIP devices)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Servers (Linux, Windows, etc.)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Network Storage Devices (NAS, SAN)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UPS (Uninterruptible Power Supply) systems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Environmental Monitoring Devices (e.g., temperature sensors)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Load Balancers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CCTV Cameras / IP Cameras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Modems and Gateways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VPN Appliances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Network Monitoring Probes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622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97227-6A4A-5283-3406-C5791DAAE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Nagios XI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487A9-5E08-7CA7-87FC-A52532112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ea typeface="+mn-lt"/>
                <a:cs typeface="+mn-lt"/>
              </a:rPr>
              <a:t>Nagios XI</a:t>
            </a:r>
            <a:r>
              <a:rPr lang="en-US" dirty="0">
                <a:ea typeface="+mn-lt"/>
                <a:cs typeface="+mn-lt"/>
              </a:rPr>
              <a:t> is an </a:t>
            </a:r>
            <a:r>
              <a:rPr lang="en-US" b="1" dirty="0">
                <a:ea typeface="+mn-lt"/>
                <a:cs typeface="+mn-lt"/>
              </a:rPr>
              <a:t>enterprise-class IT infrastructure monitoring and alerting platform</a:t>
            </a:r>
            <a:r>
              <a:rPr lang="en-US" dirty="0">
                <a:ea typeface="+mn-lt"/>
                <a:cs typeface="+mn-lt"/>
              </a:rPr>
              <a:t> developed by </a:t>
            </a:r>
            <a:r>
              <a:rPr lang="en-US" b="1" dirty="0">
                <a:ea typeface="+mn-lt"/>
                <a:cs typeface="+mn-lt"/>
              </a:rPr>
              <a:t>Nagios Enterprises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Monitors entire IT infrastructure</a:t>
            </a:r>
            <a:r>
              <a:rPr lang="en-US" dirty="0">
                <a:ea typeface="+mn-lt"/>
                <a:cs typeface="+mn-lt"/>
              </a:rPr>
              <a:t> — network devices, servers, applications, and services</a:t>
            </a:r>
            <a:endParaRPr lang="en-US"/>
          </a:p>
          <a:p>
            <a:r>
              <a:rPr lang="en-US" b="1" dirty="0">
                <a:ea typeface="+mn-lt"/>
                <a:cs typeface="+mn-lt"/>
              </a:rPr>
              <a:t>Highly customizable</a:t>
            </a:r>
            <a:r>
              <a:rPr lang="en-US" dirty="0">
                <a:ea typeface="+mn-lt"/>
                <a:cs typeface="+mn-lt"/>
              </a:rPr>
              <a:t> — supports thousands of plugins and custom checks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Flexible alerting system</a:t>
            </a:r>
            <a:r>
              <a:rPr lang="en-US" dirty="0">
                <a:ea typeface="+mn-lt"/>
                <a:cs typeface="+mn-lt"/>
              </a:rPr>
              <a:t> — email, SMS, Slack, webhooks, and more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Supports SNMP polling and traps</a:t>
            </a:r>
            <a:r>
              <a:rPr lang="en-US" dirty="0">
                <a:ea typeface="+mn-lt"/>
                <a:cs typeface="+mn-lt"/>
              </a:rPr>
              <a:t> — ideal for both active and passive monitoring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Automated actions via event handlers</a:t>
            </a:r>
            <a:r>
              <a:rPr lang="en-US" dirty="0">
                <a:ea typeface="+mn-lt"/>
                <a:cs typeface="+mn-lt"/>
              </a:rPr>
              <a:t> — can auto-restart services or run scripts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Strong community and documentation</a:t>
            </a:r>
            <a:r>
              <a:rPr lang="en-US" dirty="0">
                <a:ea typeface="+mn-lt"/>
                <a:cs typeface="+mn-lt"/>
              </a:rPr>
              <a:t> — well-supported and widely adopted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838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6B51F-29AF-8170-6416-B2C63A9E0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SNMP with Nagios XI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68DDE-9444-275B-921B-A1093CE65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SNMPTT :  SNMP Trap Translator</a:t>
            </a:r>
          </a:p>
          <a:p>
            <a:r>
              <a:rPr lang="en-US" dirty="0">
                <a:ea typeface="+mn-lt"/>
                <a:cs typeface="+mn-lt"/>
              </a:rPr>
              <a:t>It is a daemon or script written in Perl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It receives SNMP traps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Translates OIDs (Object Identifiers) into readable descriptions using MIB files.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Logs messages in various formats (e.g., syslog, text file, database).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Can execute programs or scripts based on specific traps.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 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5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CC540-4884-41FD-7C1D-97BECC854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SNMP ARCHITECTURE</a:t>
            </a:r>
          </a:p>
        </p:txBody>
      </p:sp>
      <p:pic>
        <p:nvPicPr>
          <p:cNvPr id="4" name="Content Placeholder 3" descr="A diagram of a snp&#10;&#10;AI-generated content may be incorrect.">
            <a:extLst>
              <a:ext uri="{FF2B5EF4-FFF2-40B4-BE49-F238E27FC236}">
                <a16:creationId xmlns:a16="http://schemas.microsoft.com/office/drawing/2014/main" id="{985E29F6-4182-2D78-1E74-0BD55EB21D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742" y="1689859"/>
            <a:ext cx="7841818" cy="515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13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A746D-2F61-15F1-72A0-396227AF8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SNMP MANAGER (NMS)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4B789-0813-2DAE-5DD5-BFB372908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NMS -&gt; </a:t>
            </a:r>
            <a:r>
              <a:rPr lang="en-US" dirty="0">
                <a:ea typeface="+mn-lt"/>
                <a:cs typeface="+mn-lt"/>
              </a:rPr>
              <a:t>Network Management System (NMS)</a:t>
            </a:r>
          </a:p>
          <a:p>
            <a:r>
              <a:rPr lang="en-US" dirty="0">
                <a:ea typeface="+mn-lt"/>
                <a:cs typeface="+mn-lt"/>
              </a:rPr>
              <a:t>A </a:t>
            </a:r>
            <a:r>
              <a:rPr lang="en-US" b="1" dirty="0">
                <a:ea typeface="+mn-lt"/>
                <a:cs typeface="+mn-lt"/>
              </a:rPr>
              <a:t>centralized system</a:t>
            </a:r>
            <a:r>
              <a:rPr lang="en-US" dirty="0">
                <a:ea typeface="+mn-lt"/>
                <a:cs typeface="+mn-lt"/>
              </a:rPr>
              <a:t> used to monitor, manage, and control network devices.</a:t>
            </a:r>
          </a:p>
          <a:p>
            <a:r>
              <a:rPr lang="en-US" dirty="0"/>
              <a:t>It </a:t>
            </a:r>
            <a:r>
              <a:rPr lang="en-US" dirty="0">
                <a:ea typeface="+mn-lt"/>
                <a:cs typeface="+mn-lt"/>
              </a:rPr>
              <a:t>communicates with SNMP </a:t>
            </a:r>
            <a:r>
              <a:rPr lang="en-US" b="1" dirty="0">
                <a:ea typeface="+mn-lt"/>
                <a:cs typeface="+mn-lt"/>
              </a:rPr>
              <a:t>Agents</a:t>
            </a:r>
            <a:r>
              <a:rPr lang="en-US" dirty="0">
                <a:ea typeface="+mn-lt"/>
                <a:cs typeface="+mn-lt"/>
              </a:rPr>
              <a:t> installed on devices.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11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9FB19-16E9-45FA-CA08-B79CF3937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NMS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E17A5-1E9D-1B59-736E-76EC0F27A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5285"/>
            <a:ext cx="8596668" cy="44660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Sends SNMP requests (GET, GET-NEXT, SET) to agents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Receives SNMP traps and inform messages from agents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Collects and displays data from network devices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Alerts admins to events (e.g., link down, high CPU)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Analyzes performance and usage trends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Configures device settings via SNMP SET commands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28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806C1-F59F-08B5-56F5-99FEDA62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SNMP AGENT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A101F-5B96-5656-496B-CEB9761CF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Resides on network devices like routers, switches, servers, etc.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Collects and stores management information in a local MIB (Management Information Base)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Responds to SNMP requests (GET, GET-NEXT, SET) from the SNMP Manager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Sends SNMP traps or inform messages to notify the manager about significant events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Provides real-time status and performance data of the device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Acts as an interface between the device’s operating system and the SNMP Manager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413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87C54-EE2F-3D88-9AE9-D4DCCE89F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MIB (MANAGEMENT INFORMATION BASE)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DF49B-FC89-867E-D51F-841905A56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MIB is like a database that stores information about network devices</a:t>
            </a:r>
          </a:p>
          <a:p>
            <a:r>
              <a:rPr lang="en-US" dirty="0">
                <a:ea typeface="+mn-lt"/>
                <a:cs typeface="+mn-lt"/>
              </a:rPr>
              <a:t>SNMP uses MIB to get or set information on a device.</a:t>
            </a:r>
          </a:p>
          <a:p>
            <a:r>
              <a:rPr lang="en-US" dirty="0"/>
              <a:t>MIB treats network devices as objects.</a:t>
            </a:r>
          </a:p>
          <a:p>
            <a:r>
              <a:rPr lang="en-US" dirty="0">
                <a:ea typeface="+mn-lt"/>
                <a:cs typeface="+mn-lt"/>
              </a:rPr>
              <a:t>A device is a collection of managed objects</a:t>
            </a:r>
          </a:p>
          <a:p>
            <a:r>
              <a:rPr lang="en-US" dirty="0">
                <a:ea typeface="+mn-lt"/>
                <a:cs typeface="+mn-lt"/>
              </a:rPr>
              <a:t>Each </a:t>
            </a:r>
            <a:r>
              <a:rPr lang="en-US" b="1" dirty="0">
                <a:ea typeface="+mn-lt"/>
                <a:cs typeface="+mn-lt"/>
              </a:rPr>
              <a:t>object</a:t>
            </a:r>
            <a:r>
              <a:rPr lang="en-US" dirty="0">
                <a:ea typeface="+mn-lt"/>
                <a:cs typeface="+mn-lt"/>
              </a:rPr>
              <a:t> represents a specific piece of information about the device (e.g., interface status, IP address, CPU load).</a:t>
            </a:r>
          </a:p>
          <a:p>
            <a:r>
              <a:rPr lang="en-US" dirty="0">
                <a:ea typeface="+mn-lt"/>
                <a:cs typeface="+mn-lt"/>
              </a:rPr>
              <a:t>MIB uses a </a:t>
            </a:r>
            <a:r>
              <a:rPr lang="en-US" b="1" dirty="0">
                <a:ea typeface="+mn-lt"/>
                <a:cs typeface="+mn-lt"/>
              </a:rPr>
              <a:t>tree structur</a:t>
            </a:r>
            <a:r>
              <a:rPr lang="en-US" dirty="0">
                <a:ea typeface="+mn-lt"/>
                <a:cs typeface="+mn-lt"/>
              </a:rPr>
              <a:t>e</a:t>
            </a:r>
          </a:p>
          <a:p>
            <a:r>
              <a:rPr lang="en-US" dirty="0">
                <a:ea typeface="+mn-lt"/>
                <a:cs typeface="+mn-lt"/>
              </a:rPr>
              <a:t>Related objects are grouped into </a:t>
            </a:r>
            <a:r>
              <a:rPr lang="en-US" b="1" dirty="0">
                <a:ea typeface="+mn-lt"/>
                <a:cs typeface="+mn-lt"/>
              </a:rPr>
              <a:t>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737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9279-D793-B069-4B38-149D7316C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OID (</a:t>
            </a:r>
            <a:r>
              <a:rPr lang="en-US" dirty="0">
                <a:ea typeface="+mj-lt"/>
                <a:cs typeface="+mj-lt"/>
              </a:rPr>
              <a:t>Object Identifier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CDD6A-91BA-BB3B-99ED-04627152D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It is a </a:t>
            </a:r>
            <a:r>
              <a:rPr lang="en-US" b="1" dirty="0">
                <a:ea typeface="+mn-lt"/>
                <a:cs typeface="+mn-lt"/>
              </a:rPr>
              <a:t>unique address or identifier</a:t>
            </a:r>
            <a:r>
              <a:rPr lang="en-US" dirty="0">
                <a:ea typeface="+mn-lt"/>
                <a:cs typeface="+mn-lt"/>
              </a:rPr>
              <a:t> used to locate a specific piece of information in a device’s MIB</a:t>
            </a:r>
          </a:p>
          <a:p>
            <a:r>
              <a:rPr lang="en-US" dirty="0">
                <a:ea typeface="+mn-lt"/>
                <a:cs typeface="+mn-lt"/>
              </a:rPr>
              <a:t>It’s a unique numeric identifier assigned to each object in the MIB tree</a:t>
            </a:r>
          </a:p>
          <a:p>
            <a:r>
              <a:rPr lang="en-US" dirty="0">
                <a:ea typeface="+mn-lt"/>
                <a:cs typeface="+mn-lt"/>
              </a:rPr>
              <a:t>Used by SNMP Managers to </a:t>
            </a:r>
            <a:r>
              <a:rPr lang="en-US" b="1" dirty="0">
                <a:ea typeface="+mn-lt"/>
                <a:cs typeface="+mn-lt"/>
              </a:rPr>
              <a:t>query or set</a:t>
            </a:r>
            <a:r>
              <a:rPr lang="en-US" dirty="0">
                <a:ea typeface="+mn-lt"/>
                <a:cs typeface="+mn-lt"/>
              </a:rPr>
              <a:t> values on network devices</a:t>
            </a:r>
          </a:p>
          <a:p>
            <a:r>
              <a:rPr lang="en-US" dirty="0">
                <a:ea typeface="+mn-lt"/>
                <a:cs typeface="+mn-lt"/>
              </a:rPr>
              <a:t>Represented as a </a:t>
            </a:r>
            <a:r>
              <a:rPr lang="en-US" b="1" dirty="0">
                <a:ea typeface="+mn-lt"/>
                <a:cs typeface="+mn-lt"/>
              </a:rPr>
              <a:t>series of numbers</a:t>
            </a:r>
            <a:r>
              <a:rPr lang="en-US" dirty="0">
                <a:ea typeface="+mn-lt"/>
                <a:cs typeface="+mn-lt"/>
              </a:rPr>
              <a:t> separated by dots (e.g., </a:t>
            </a:r>
            <a:r>
              <a:rPr lang="en-US" dirty="0">
                <a:latin typeface="Consolas"/>
              </a:rPr>
              <a:t>1.3.6.1.2.1.1.5.0</a:t>
            </a:r>
            <a:r>
              <a:rPr lang="en-US" dirty="0">
                <a:ea typeface="+mn-lt"/>
                <a:cs typeface="+mn-lt"/>
              </a:rPr>
              <a:t>)</a:t>
            </a:r>
          </a:p>
          <a:p>
            <a:r>
              <a:rPr lang="en-US" dirty="0">
                <a:ea typeface="+mn-lt"/>
                <a:cs typeface="+mn-lt"/>
              </a:rPr>
              <a:t>Each OID corresponds to a </a:t>
            </a:r>
            <a:r>
              <a:rPr lang="en-US" b="1" dirty="0">
                <a:ea typeface="+mn-lt"/>
                <a:cs typeface="+mn-lt"/>
              </a:rPr>
              <a:t>specific object</a:t>
            </a:r>
            <a:r>
              <a:rPr lang="en-US" dirty="0">
                <a:ea typeface="+mn-lt"/>
                <a:cs typeface="+mn-lt"/>
              </a:rPr>
              <a:t> (e.g., system name, CPU usage, interface status)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OIDs are </a:t>
            </a:r>
            <a:r>
              <a:rPr lang="en-US" b="1" dirty="0">
                <a:ea typeface="+mn-lt"/>
                <a:cs typeface="+mn-lt"/>
              </a:rPr>
              <a:t>hierarchical</a:t>
            </a:r>
            <a:r>
              <a:rPr lang="en-US" dirty="0">
                <a:ea typeface="+mn-lt"/>
                <a:cs typeface="+mn-lt"/>
              </a:rPr>
              <a:t>, forming a tree structure defined by international standards (ISO, ITU-T, etc.)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05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3D1A1-E5F5-55E4-9505-E509EA9F2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DD959-6189-7D79-6C5E-747972D2A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SNMP polling</a:t>
            </a:r>
            <a:r>
              <a:rPr lang="en-US" dirty="0">
                <a:ea typeface="+mn-lt"/>
                <a:cs typeface="+mn-lt"/>
              </a:rPr>
              <a:t> is the process where an NMS </a:t>
            </a:r>
            <a:r>
              <a:rPr lang="en-US" b="1" dirty="0">
                <a:ea typeface="+mn-lt"/>
                <a:cs typeface="+mn-lt"/>
              </a:rPr>
              <a:t>sends SNMP GET requests</a:t>
            </a:r>
            <a:r>
              <a:rPr lang="en-US" dirty="0">
                <a:ea typeface="+mn-lt"/>
                <a:cs typeface="+mn-lt"/>
              </a:rPr>
              <a:t> to a managed device to </a:t>
            </a:r>
            <a:r>
              <a:rPr lang="en-US" b="1" dirty="0">
                <a:ea typeface="+mn-lt"/>
                <a:cs typeface="+mn-lt"/>
              </a:rPr>
              <a:t>retrieve status and performance data</a:t>
            </a:r>
            <a:r>
              <a:rPr lang="en-US" dirty="0">
                <a:ea typeface="+mn-lt"/>
                <a:cs typeface="+mn-lt"/>
              </a:rPr>
              <a:t> from its MIB</a:t>
            </a:r>
          </a:p>
          <a:p>
            <a:r>
              <a:rPr lang="en-US" dirty="0"/>
              <a:t>Polling</a:t>
            </a:r>
            <a:r>
              <a:rPr lang="en-US" dirty="0">
                <a:ea typeface="+mn-lt"/>
                <a:cs typeface="+mn-lt"/>
              </a:rPr>
              <a:t> is done on a </a:t>
            </a:r>
            <a:r>
              <a:rPr lang="en-US" b="1" dirty="0">
                <a:ea typeface="+mn-lt"/>
                <a:cs typeface="+mn-lt"/>
              </a:rPr>
              <a:t>scheduled basis</a:t>
            </a:r>
          </a:p>
          <a:p>
            <a:r>
              <a:rPr lang="en-US" b="1" dirty="0"/>
              <a:t>It </a:t>
            </a:r>
            <a:r>
              <a:rPr lang="en-US" b="1" dirty="0">
                <a:ea typeface="+mn-lt"/>
                <a:cs typeface="+mn-lt"/>
              </a:rPr>
              <a:t>g</a:t>
            </a:r>
            <a:r>
              <a:rPr lang="en-US" dirty="0">
                <a:ea typeface="+mn-lt"/>
                <a:cs typeface="+mn-lt"/>
              </a:rPr>
              <a:t>ives a </a:t>
            </a:r>
            <a:r>
              <a:rPr lang="en-US" b="1" dirty="0">
                <a:ea typeface="+mn-lt"/>
                <a:cs typeface="+mn-lt"/>
              </a:rPr>
              <a:t>real-time overview</a:t>
            </a:r>
            <a:r>
              <a:rPr lang="en-US" dirty="0">
                <a:ea typeface="+mn-lt"/>
                <a:cs typeface="+mn-lt"/>
              </a:rPr>
              <a:t> of device health</a:t>
            </a:r>
          </a:p>
          <a:p>
            <a:endParaRPr lang="en-US" dirty="0"/>
          </a:p>
          <a:p>
            <a:r>
              <a:rPr lang="en-US" dirty="0">
                <a:ea typeface="+mn-lt"/>
                <a:cs typeface="+mn-lt"/>
              </a:rPr>
              <a:t>When the SNMP Manager asks for an OID, the agent replies with a </a:t>
            </a:r>
            <a:r>
              <a:rPr lang="en-US" b="1" dirty="0">
                <a:ea typeface="+mn-lt"/>
                <a:cs typeface="+mn-lt"/>
              </a:rPr>
              <a:t>pair</a:t>
            </a:r>
            <a:r>
              <a:rPr lang="en-US" dirty="0">
                <a:ea typeface="+mn-lt"/>
                <a:cs typeface="+mn-lt"/>
              </a:rPr>
              <a:t>: the OID </a:t>
            </a:r>
            <a:r>
              <a:rPr lang="en-US" b="1" dirty="0">
                <a:ea typeface="+mn-lt"/>
                <a:cs typeface="+mn-lt"/>
              </a:rPr>
              <a:t>and</a:t>
            </a:r>
            <a:r>
              <a:rPr lang="en-US" dirty="0">
                <a:ea typeface="+mn-lt"/>
                <a:cs typeface="+mn-lt"/>
              </a:rPr>
              <a:t> its </a:t>
            </a:r>
            <a:r>
              <a:rPr lang="en-US" b="1" dirty="0">
                <a:ea typeface="+mn-lt"/>
                <a:cs typeface="+mn-lt"/>
              </a:rPr>
              <a:t>current value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The response contains both OID and the actual data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43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Facet</vt:lpstr>
      <vt:lpstr>SNMP </vt:lpstr>
      <vt:lpstr>NETWORK DEVICES:</vt:lpstr>
      <vt:lpstr>SNMP ARCHITECTURE</vt:lpstr>
      <vt:lpstr>SNMP MANAGER (NMS)</vt:lpstr>
      <vt:lpstr>NMS </vt:lpstr>
      <vt:lpstr>SNMP AGENT</vt:lpstr>
      <vt:lpstr>MIB (MANAGEMENT INFORMATION BASE)</vt:lpstr>
      <vt:lpstr>OID (Object Identifier)</vt:lpstr>
      <vt:lpstr>POLLING:</vt:lpstr>
      <vt:lpstr>AGENT &lt;--&gt; MANAGER COMMUNICATION</vt:lpstr>
      <vt:lpstr>SNMP POLLING</vt:lpstr>
      <vt:lpstr>Simulation 1:</vt:lpstr>
      <vt:lpstr>Simulation 2:</vt:lpstr>
      <vt:lpstr>SNMP Versions:</vt:lpstr>
      <vt:lpstr>V1 Limitations:</vt:lpstr>
      <vt:lpstr>SNMP V2c</vt:lpstr>
      <vt:lpstr>Limitations of v2c</vt:lpstr>
      <vt:lpstr>SNMP v3</vt:lpstr>
      <vt:lpstr>Limitations of NMS:</vt:lpstr>
      <vt:lpstr>Nagios XI</vt:lpstr>
      <vt:lpstr>SNMP with Nagios XI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239</cp:revision>
  <dcterms:created xsi:type="dcterms:W3CDTF">2025-08-02T03:37:25Z</dcterms:created>
  <dcterms:modified xsi:type="dcterms:W3CDTF">2025-08-23T10:00:01Z</dcterms:modified>
</cp:coreProperties>
</file>